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4" r:id="rId11"/>
    <p:sldId id="266" r:id="rId12"/>
    <p:sldId id="268" r:id="rId13"/>
    <p:sldId id="269" r:id="rId14"/>
    <p:sldId id="271" r:id="rId15"/>
    <p:sldId id="270" r:id="rId16"/>
    <p:sldId id="272" r:id="rId17"/>
    <p:sldId id="273" r:id="rId18"/>
    <p:sldId id="274" r:id="rId19"/>
    <p:sldId id="275" r:id="rId20"/>
    <p:sldId id="277" r:id="rId21"/>
    <p:sldId id="281" r:id="rId22"/>
    <p:sldId id="283" r:id="rId23"/>
    <p:sldId id="282" r:id="rId24"/>
    <p:sldId id="276" r:id="rId25"/>
    <p:sldId id="278" r:id="rId26"/>
    <p:sldId id="279" r:id="rId27"/>
    <p:sldId id="28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autoAdjust="0"/>
    <p:restoredTop sz="94643" autoAdjust="0"/>
  </p:normalViewPr>
  <p:slideViewPr>
    <p:cSldViewPr snapToGrid="0">
      <p:cViewPr varScale="1">
        <p:scale>
          <a:sx n="103" d="100"/>
          <a:sy n="103"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896133480780427E-2"/>
          <c:y val="4.5833333333333601E-2"/>
          <c:w val="0.34382466965777175"/>
          <c:h val="0.8079878608923885"/>
        </c:manualLayout>
      </c:layout>
      <c:pieChart>
        <c:varyColors val="1"/>
        <c:ser>
          <c:idx val="0"/>
          <c:order val="0"/>
          <c:cat>
            <c:strRef>
              <c:f>Sheet2!$D$5:$D$8</c:f>
              <c:strCache>
                <c:ptCount val="4"/>
                <c:pt idx="0">
                  <c:v>Popcorn &amp; First Aid Kit Fundraiser</c:v>
                </c:pt>
                <c:pt idx="1">
                  <c:v>Scout-O-Rama Fundraiser</c:v>
                </c:pt>
                <c:pt idx="2">
                  <c:v>Dine-Out Fundraisers</c:v>
                </c:pt>
                <c:pt idx="3">
                  <c:v>Registration Fees</c:v>
                </c:pt>
              </c:strCache>
            </c:strRef>
          </c:cat>
          <c:val>
            <c:numRef>
              <c:f>Sheet2!$E$5:$E$8</c:f>
              <c:numCache>
                <c:formatCode>General</c:formatCode>
                <c:ptCount val="4"/>
                <c:pt idx="0">
                  <c:v>7400</c:v>
                </c:pt>
                <c:pt idx="1">
                  <c:v>420</c:v>
                </c:pt>
                <c:pt idx="2">
                  <c:v>1000</c:v>
                </c:pt>
                <c:pt idx="3">
                  <c:v>3885</c:v>
                </c:pt>
              </c:numCache>
            </c:numRef>
          </c:val>
        </c:ser>
        <c:dLbls>
          <c:showLegendKey val="0"/>
          <c:showVal val="0"/>
          <c:showCatName val="0"/>
          <c:showSerName val="0"/>
          <c:showPercent val="0"/>
          <c:showBubbleSize val="0"/>
          <c:showLeaderLines val="1"/>
        </c:dLbls>
        <c:firstSliceAng val="0"/>
      </c:pieChart>
    </c:plotArea>
    <c:legend>
      <c:legendPos val="b"/>
      <c:legendEntry>
        <c:idx val="0"/>
        <c:txPr>
          <a:bodyPr/>
          <a:lstStyle/>
          <a:p>
            <a:pPr>
              <a:defRPr sz="2000" b="1">
                <a:solidFill>
                  <a:schemeClr val="tx2">
                    <a:lumMod val="20000"/>
                    <a:lumOff val="80000"/>
                  </a:schemeClr>
                </a:solidFill>
              </a:defRPr>
            </a:pPr>
            <a:endParaRPr lang="en-US"/>
          </a:p>
        </c:txPr>
      </c:legendEntry>
      <c:legendEntry>
        <c:idx val="1"/>
        <c:txPr>
          <a:bodyPr/>
          <a:lstStyle/>
          <a:p>
            <a:pPr>
              <a:defRPr sz="2000" b="1">
                <a:solidFill>
                  <a:schemeClr val="tx2">
                    <a:lumMod val="20000"/>
                    <a:lumOff val="80000"/>
                  </a:schemeClr>
                </a:solidFill>
              </a:defRPr>
            </a:pPr>
            <a:endParaRPr lang="en-US"/>
          </a:p>
        </c:txPr>
      </c:legendEntry>
      <c:legendEntry>
        <c:idx val="2"/>
        <c:txPr>
          <a:bodyPr/>
          <a:lstStyle/>
          <a:p>
            <a:pPr>
              <a:defRPr sz="2000" b="1">
                <a:solidFill>
                  <a:schemeClr val="tx2">
                    <a:lumMod val="20000"/>
                    <a:lumOff val="80000"/>
                  </a:schemeClr>
                </a:solidFill>
              </a:defRPr>
            </a:pPr>
            <a:endParaRPr lang="en-US"/>
          </a:p>
        </c:txPr>
      </c:legendEntry>
      <c:legendEntry>
        <c:idx val="3"/>
        <c:txPr>
          <a:bodyPr/>
          <a:lstStyle/>
          <a:p>
            <a:pPr>
              <a:defRPr sz="2000" b="1">
                <a:solidFill>
                  <a:schemeClr val="tx2">
                    <a:lumMod val="20000"/>
                    <a:lumOff val="80000"/>
                  </a:schemeClr>
                </a:solidFill>
              </a:defRPr>
            </a:pPr>
            <a:endParaRPr lang="en-US"/>
          </a:p>
        </c:txPr>
      </c:legendEntry>
      <c:layout>
        <c:manualLayout>
          <c:xMode val="edge"/>
          <c:yMode val="edge"/>
          <c:x val="0.37939111361115763"/>
          <c:y val="0.11118687741307215"/>
          <c:w val="0.5884681874079466"/>
          <c:h val="0.77153602542522937"/>
        </c:manualLayout>
      </c:layout>
      <c:overlay val="0"/>
      <c:txPr>
        <a:bodyPr/>
        <a:lstStyle/>
        <a:p>
          <a:pPr>
            <a:defRPr sz="2000" b="1">
              <a:solidFill>
                <a:schemeClr val="tx2">
                  <a:lumMod val="20000"/>
                  <a:lumOff val="80000"/>
                </a:schemeClr>
              </a:solidFill>
            </a:defRPr>
          </a:pPr>
          <a:endParaRPr lang="en-US"/>
        </a:p>
      </c:txPr>
    </c:legend>
    <c:plotVisOnly val="1"/>
    <c:dispBlanksAs val="gap"/>
    <c:showDLblsOverMax val="0"/>
  </c:chart>
  <c:txPr>
    <a:bodyPr/>
    <a:lstStyle/>
    <a:p>
      <a:pPr>
        <a:defRPr sz="1800">
          <a:latin typeface="Calibri" pitchFamily="34" charset="0"/>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130425"/>
            <a:ext cx="7162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676400" y="3886200"/>
            <a:ext cx="7162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96D5B54-0A07-4E37-AE43-996260EC7FC4}" type="datetimeFigureOut">
              <a:rPr lang="en-US"/>
              <a:pPr>
                <a:defRPr/>
              </a:pPr>
              <a:t>9/25/2014</a:t>
            </a:fld>
            <a:endParaRPr lang="en-US"/>
          </a:p>
        </p:txBody>
      </p:sp>
    </p:spTree>
    <p:extLst>
      <p:ext uri="{BB962C8B-B14F-4D97-AF65-F5344CB8AC3E}">
        <p14:creationId xmlns:p14="http://schemas.microsoft.com/office/powerpoint/2010/main" val="92763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4FAD11-BAD9-4C54-A1B3-89DF852E66FF}" type="datetimeFigureOut">
              <a:rPr lang="en-US"/>
              <a:pPr>
                <a:defRPr/>
              </a:pPr>
              <a:t>9/25/2014</a:t>
            </a:fld>
            <a:endParaRPr lang="en-US"/>
          </a:p>
        </p:txBody>
      </p:sp>
    </p:spTree>
    <p:extLst>
      <p:ext uri="{BB962C8B-B14F-4D97-AF65-F5344CB8AC3E}">
        <p14:creationId xmlns:p14="http://schemas.microsoft.com/office/powerpoint/2010/main" val="106452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274638"/>
            <a:ext cx="4800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90CC12-635B-4EE5-9BA4-D53826B0950B}" type="datetimeFigureOut">
              <a:rPr lang="en-US"/>
              <a:pPr>
                <a:defRPr/>
              </a:pPr>
              <a:t>9/25/2014</a:t>
            </a:fld>
            <a:endParaRPr lang="en-US"/>
          </a:p>
        </p:txBody>
      </p:sp>
    </p:spTree>
    <p:extLst>
      <p:ext uri="{BB962C8B-B14F-4D97-AF65-F5344CB8AC3E}">
        <p14:creationId xmlns:p14="http://schemas.microsoft.com/office/powerpoint/2010/main" val="159830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166C9D3-82FF-4AA7-B90D-BD08FF4F85D5}" type="datetimeFigureOut">
              <a:rPr lang="en-US"/>
              <a:pPr>
                <a:defRPr/>
              </a:pPr>
              <a:t>9/25/2014</a:t>
            </a:fld>
            <a:endParaRPr lang="en-US"/>
          </a:p>
        </p:txBody>
      </p:sp>
    </p:spTree>
    <p:extLst>
      <p:ext uri="{BB962C8B-B14F-4D97-AF65-F5344CB8AC3E}">
        <p14:creationId xmlns:p14="http://schemas.microsoft.com/office/powerpoint/2010/main" val="137507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6399" y="4406900"/>
            <a:ext cx="7239001"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676399" y="2906713"/>
            <a:ext cx="7239001"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59EA17-C054-4D06-A9BB-0907F846D980}" type="datetimeFigureOut">
              <a:rPr lang="en-US"/>
              <a:pPr>
                <a:defRPr/>
              </a:pPr>
              <a:t>9/25/2014</a:t>
            </a:fld>
            <a:endParaRPr lang="en-US"/>
          </a:p>
        </p:txBody>
      </p:sp>
    </p:spTree>
    <p:extLst>
      <p:ext uri="{BB962C8B-B14F-4D97-AF65-F5344CB8AC3E}">
        <p14:creationId xmlns:p14="http://schemas.microsoft.com/office/powerpoint/2010/main" val="280319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40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757A4FD-48AF-4CB7-A964-4237F0F961BD}" type="datetimeFigureOut">
              <a:rPr lang="en-US"/>
              <a:pPr>
                <a:defRPr/>
              </a:pPr>
              <a:t>9/25/2014</a:t>
            </a:fld>
            <a:endParaRPr lang="en-US"/>
          </a:p>
        </p:txBody>
      </p:sp>
    </p:spTree>
    <p:extLst>
      <p:ext uri="{BB962C8B-B14F-4D97-AF65-F5344CB8AC3E}">
        <p14:creationId xmlns:p14="http://schemas.microsoft.com/office/powerpoint/2010/main" val="304365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764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76400" y="2174875"/>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334000" y="1535113"/>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581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C0296F4-DB6A-4CFA-B9BC-534883338846}" type="datetimeFigureOut">
              <a:rPr lang="en-US"/>
              <a:pPr>
                <a:defRPr/>
              </a:pPr>
              <a:t>9/25/2014</a:t>
            </a:fld>
            <a:endParaRPr lang="en-US"/>
          </a:p>
        </p:txBody>
      </p:sp>
    </p:spTree>
    <p:extLst>
      <p:ext uri="{BB962C8B-B14F-4D97-AF65-F5344CB8AC3E}">
        <p14:creationId xmlns:p14="http://schemas.microsoft.com/office/powerpoint/2010/main" val="177362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B1F3D7-64B4-4D68-9A6F-EA70342A162A}" type="datetimeFigureOut">
              <a:rPr lang="en-US"/>
              <a:pPr>
                <a:defRPr/>
              </a:pPr>
              <a:t>9/25/2014</a:t>
            </a:fld>
            <a:endParaRPr lang="en-US"/>
          </a:p>
        </p:txBody>
      </p:sp>
    </p:spTree>
    <p:extLst>
      <p:ext uri="{BB962C8B-B14F-4D97-AF65-F5344CB8AC3E}">
        <p14:creationId xmlns:p14="http://schemas.microsoft.com/office/powerpoint/2010/main" val="71468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BB7EF7-E84E-4B04-99EC-BBE4679B7218}" type="datetimeFigureOut">
              <a:rPr lang="en-US"/>
              <a:pPr>
                <a:defRPr/>
              </a:pPr>
              <a:t>9/25/2014</a:t>
            </a:fld>
            <a:endParaRPr lang="en-US"/>
          </a:p>
        </p:txBody>
      </p:sp>
    </p:spTree>
    <p:extLst>
      <p:ext uri="{BB962C8B-B14F-4D97-AF65-F5344CB8AC3E}">
        <p14:creationId xmlns:p14="http://schemas.microsoft.com/office/powerpoint/2010/main" val="256266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050"/>
            <a:ext cx="289560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800600" y="273050"/>
            <a:ext cx="4114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76401" y="1435100"/>
            <a:ext cx="2895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006C83-7ABE-4DFE-916E-A66F424711D0}" type="datetimeFigureOut">
              <a:rPr lang="en-US"/>
              <a:pPr>
                <a:defRPr/>
              </a:pPr>
              <a:t>9/25/2014</a:t>
            </a:fld>
            <a:endParaRPr lang="en-US"/>
          </a:p>
        </p:txBody>
      </p:sp>
    </p:spTree>
    <p:extLst>
      <p:ext uri="{BB962C8B-B14F-4D97-AF65-F5344CB8AC3E}">
        <p14:creationId xmlns:p14="http://schemas.microsoft.com/office/powerpoint/2010/main" val="74511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B4089F-393D-4020-835F-40D9F0058A11}" type="datetimeFigureOut">
              <a:rPr lang="en-US"/>
              <a:pPr>
                <a:defRPr/>
              </a:pPr>
              <a:t>9/25/2014</a:t>
            </a:fld>
            <a:endParaRPr lang="en-US"/>
          </a:p>
        </p:txBody>
      </p:sp>
    </p:spTree>
    <p:extLst>
      <p:ext uri="{BB962C8B-B14F-4D97-AF65-F5344CB8AC3E}">
        <p14:creationId xmlns:p14="http://schemas.microsoft.com/office/powerpoint/2010/main" val="186684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76400" y="274638"/>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676400" y="1600200"/>
            <a:ext cx="723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1676400" y="6280150"/>
            <a:ext cx="12954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800" smtClean="0">
                <a:solidFill>
                  <a:srgbClr val="FFFFFF"/>
                </a:solidFill>
                <a:latin typeface="Trebuchet MS"/>
                <a:ea typeface="Trebuchet MS"/>
                <a:cs typeface="Trebuchet MS"/>
              </a:defRPr>
            </a:lvl1pPr>
          </a:lstStyle>
          <a:p>
            <a:pPr>
              <a:defRPr/>
            </a:pPr>
            <a:fld id="{C55A0F97-8952-4163-9151-2CC900E7680C}" type="datetimeFigureOut">
              <a:rPr lang="en-US"/>
              <a:pPr>
                <a:defRPr/>
              </a:pPr>
              <a:t>9/25/2014</a:t>
            </a:fld>
            <a:endParaRPr lang="en-US"/>
          </a:p>
        </p:txBody>
      </p:sp>
      <p:sp>
        <p:nvSpPr>
          <p:cNvPr id="7" name="TextBox 6"/>
          <p:cNvSpPr txBox="1"/>
          <p:nvPr/>
        </p:nvSpPr>
        <p:spPr>
          <a:xfrm>
            <a:off x="8305800" y="6330950"/>
            <a:ext cx="609600" cy="261938"/>
          </a:xfrm>
          <a:prstGeom prst="rect">
            <a:avLst/>
          </a:prstGeom>
          <a:noFill/>
        </p:spPr>
        <p:txBody>
          <a:bodyPr>
            <a:spAutoFit/>
          </a:bodyPr>
          <a:lstStyle/>
          <a:p>
            <a:pPr algn="r" fontAlgn="auto">
              <a:spcBef>
                <a:spcPts val="0"/>
              </a:spcBef>
              <a:spcAft>
                <a:spcPts val="0"/>
              </a:spcAft>
              <a:defRPr/>
            </a:pPr>
            <a:fld id="{212F1F5A-030D-48CA-9728-9D2239165C3C}" type="slidenum">
              <a:rPr lang="en-US" sz="1100" b="1">
                <a:solidFill>
                  <a:srgbClr val="FFFFFF"/>
                </a:solidFill>
                <a:latin typeface="Trebuchet MS"/>
                <a:ea typeface="Trebuchet MS"/>
                <a:cs typeface="Trebuchet MS"/>
              </a:rPr>
              <a:pPr algn="r" fontAlgn="auto">
                <a:spcBef>
                  <a:spcPts val="0"/>
                </a:spcBef>
                <a:spcAft>
                  <a:spcPts val="0"/>
                </a:spcAft>
                <a:defRPr/>
              </a:pPr>
              <a:t>‹#›</a:t>
            </a:fld>
            <a:endParaRPr lang="en-US" sz="1100" b="1" dirty="0">
              <a:solidFill>
                <a:srgbClr val="FFFFFF"/>
              </a:solidFill>
              <a:latin typeface="Trebuchet MS"/>
              <a:ea typeface="Trebuchet MS"/>
              <a:cs typeface="Trebuchet M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p:titleStyle>
    <p:bodyStyle>
      <a:lvl1pPr marL="342900" indent="-342900" algn="l" defTabSz="457200" rtl="0" eaLnBrk="1" fontAlgn="base" hangingPunct="1">
        <a:spcBef>
          <a:spcPct val="20000"/>
        </a:spcBef>
        <a:spcAft>
          <a:spcPct val="0"/>
        </a:spcAft>
        <a:buFont typeface="Arial" charset="0"/>
        <a:buChar char="•"/>
        <a:defRPr sz="2600" kern="1200">
          <a:solidFill>
            <a:schemeClr val="bg1"/>
          </a:solidFill>
          <a:latin typeface="Trebuchet MS"/>
          <a:ea typeface="Trebuchet MS"/>
          <a:cs typeface="Trebuchet MS"/>
        </a:defRPr>
      </a:lvl1pPr>
      <a:lvl2pPr marL="742950" indent="-285750" algn="l" defTabSz="457200" rtl="0" eaLnBrk="1" fontAlgn="base" hangingPunct="1">
        <a:spcBef>
          <a:spcPct val="20000"/>
        </a:spcBef>
        <a:spcAft>
          <a:spcPct val="0"/>
        </a:spcAft>
        <a:buFont typeface="Arial" charset="0"/>
        <a:buChar char="–"/>
        <a:defRPr sz="2200" kern="1200">
          <a:solidFill>
            <a:schemeClr val="bg1"/>
          </a:solidFill>
          <a:latin typeface="Trebuchet MS"/>
          <a:ea typeface="Trebuchet MS"/>
          <a:cs typeface="Trebuchet MS"/>
        </a:defRPr>
      </a:lvl2pPr>
      <a:lvl3pPr marL="1143000" indent="-228600" algn="l" defTabSz="457200" rtl="0" eaLnBrk="1" fontAlgn="base" hangingPunct="1">
        <a:spcBef>
          <a:spcPct val="20000"/>
        </a:spcBef>
        <a:spcAft>
          <a:spcPct val="0"/>
        </a:spcAft>
        <a:buFont typeface="Arial" charset="0"/>
        <a:buChar char="•"/>
        <a:defRPr sz="2000" kern="1200">
          <a:solidFill>
            <a:schemeClr val="bg1"/>
          </a:solidFill>
          <a:latin typeface="Trebuchet MS"/>
          <a:ea typeface="Trebuchet MS"/>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bg1"/>
          </a:solidFill>
          <a:latin typeface="Trebuchet MS"/>
          <a:ea typeface="Trebuchet MS"/>
          <a:cs typeface="Trebuchet MS"/>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Trebuchet MS"/>
          <a:ea typeface="Trebuchet MS"/>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676400" y="1447800"/>
            <a:ext cx="7162800" cy="1470025"/>
          </a:xfrm>
        </p:spPr>
        <p:txBody>
          <a:bodyPr/>
          <a:lstStyle/>
          <a:p>
            <a:pPr algn="ctr"/>
            <a:r>
              <a:rPr lang="en-US" sz="4100" dirty="0" smtClean="0">
                <a:latin typeface="Sketch Rockwell" pitchFamily="2" charset="0"/>
                <a:ea typeface="Trebuchet MS" pitchFamily="34" charset="0"/>
                <a:cs typeface="Trebuchet MS" pitchFamily="34" charset="0"/>
              </a:rPr>
              <a:t>New </a:t>
            </a:r>
            <a:r>
              <a:rPr lang="en-US" sz="4300" dirty="0" smtClean="0">
                <a:latin typeface="Sketch Rockwell" pitchFamily="2" charset="0"/>
                <a:ea typeface="Trebuchet MS" pitchFamily="34" charset="0"/>
                <a:cs typeface="Trebuchet MS" pitchFamily="34" charset="0"/>
              </a:rPr>
              <a:t>Leader</a:t>
            </a:r>
            <a:r>
              <a:rPr lang="en-US" sz="4100" dirty="0" smtClean="0">
                <a:latin typeface="Sketch Rockwell" pitchFamily="2" charset="0"/>
                <a:ea typeface="Trebuchet MS" pitchFamily="34" charset="0"/>
                <a:cs typeface="Trebuchet MS" pitchFamily="34" charset="0"/>
              </a:rPr>
              <a:t> Orientation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2760726"/>
            <a:ext cx="2514601" cy="275484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ketch Rockwell" pitchFamily="2" charset="0"/>
                <a:ea typeface="Trebuchet MS" pitchFamily="34" charset="0"/>
                <a:cs typeface="Trebuchet MS" pitchFamily="34" charset="0"/>
              </a:rPr>
              <a:t>The </a:t>
            </a:r>
            <a:r>
              <a:rPr lang="en-US" dirty="0" smtClean="0">
                <a:latin typeface="Sketch Rockwell" pitchFamily="2" charset="0"/>
                <a:ea typeface="Trebuchet MS" pitchFamily="34" charset="0"/>
                <a:cs typeface="Trebuchet MS" pitchFamily="34" charset="0"/>
              </a:rPr>
              <a:t>Duties of All Leaders</a:t>
            </a:r>
            <a:endParaRPr lang="en-US" dirty="0"/>
          </a:p>
        </p:txBody>
      </p:sp>
      <p:sp>
        <p:nvSpPr>
          <p:cNvPr id="3" name="Content Placeholder 2"/>
          <p:cNvSpPr>
            <a:spLocks noGrp="1"/>
          </p:cNvSpPr>
          <p:nvPr>
            <p:ph idx="1"/>
          </p:nvPr>
        </p:nvSpPr>
        <p:spPr>
          <a:xfrm>
            <a:off x="1676400" y="1600200"/>
            <a:ext cx="7239000" cy="2269836"/>
          </a:xfrm>
        </p:spPr>
        <p:txBody>
          <a:bodyPr/>
          <a:lstStyle/>
          <a:p>
            <a:r>
              <a:rPr lang="en-US" dirty="0" smtClean="0"/>
              <a:t>Be a Team Player</a:t>
            </a:r>
          </a:p>
          <a:p>
            <a:pPr marL="571500" lvl="1" indent="0">
              <a:buNone/>
            </a:pPr>
            <a:r>
              <a:rPr lang="en-US" sz="2000" dirty="0"/>
              <a:t>All pack leaders are volunteers like you</a:t>
            </a:r>
            <a:r>
              <a:rPr lang="en-US" sz="2000" dirty="0" smtClean="0"/>
              <a:t>. We need all leaders to share their experience and expertise on all issues, and once a decision has been made, implement the program as one team.  Many hands make for light work!</a:t>
            </a:r>
            <a:endParaRPr lang="en-US" sz="2000" dirty="0"/>
          </a:p>
          <a:p>
            <a:pPr marL="736600" lvl="1" indent="0">
              <a:buNone/>
            </a:pPr>
            <a:r>
              <a:rPr lang="en-US" dirty="0" smtClean="0"/>
              <a:t/>
            </a:r>
            <a:br>
              <a:rPr lang="en-US" dirty="0" smtClean="0"/>
            </a:br>
            <a:endParaRPr lang="en-US" dirty="0" smtClean="0"/>
          </a:p>
        </p:txBody>
      </p:sp>
      <p:sp>
        <p:nvSpPr>
          <p:cNvPr id="12" name="Content Placeholder 2"/>
          <p:cNvSpPr txBox="1">
            <a:spLocks/>
          </p:cNvSpPr>
          <p:nvPr/>
        </p:nvSpPr>
        <p:spPr bwMode="auto">
          <a:xfrm>
            <a:off x="1708727" y="3763816"/>
            <a:ext cx="7239000" cy="254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chemeClr val="bg1"/>
                </a:solidFill>
                <a:latin typeface="Trebuchet MS"/>
                <a:ea typeface="Trebuchet MS"/>
                <a:cs typeface="Trebuchet MS"/>
              </a:defRPr>
            </a:lvl1pPr>
            <a:lvl2pPr marL="742950" indent="-285750" algn="l" defTabSz="457200" rtl="0" eaLnBrk="1" fontAlgn="base" hangingPunct="1">
              <a:spcBef>
                <a:spcPct val="20000"/>
              </a:spcBef>
              <a:spcAft>
                <a:spcPct val="0"/>
              </a:spcAft>
              <a:buFont typeface="Arial" charset="0"/>
              <a:buChar char="–"/>
              <a:defRPr sz="2200" kern="1200">
                <a:solidFill>
                  <a:schemeClr val="bg1"/>
                </a:solidFill>
                <a:latin typeface="Trebuchet MS"/>
                <a:ea typeface="Trebuchet MS"/>
                <a:cs typeface="Trebuchet MS"/>
              </a:defRPr>
            </a:lvl2pPr>
            <a:lvl3pPr marL="1143000" indent="-228600" algn="l" defTabSz="457200" rtl="0" eaLnBrk="1" fontAlgn="base" hangingPunct="1">
              <a:spcBef>
                <a:spcPct val="20000"/>
              </a:spcBef>
              <a:spcAft>
                <a:spcPct val="0"/>
              </a:spcAft>
              <a:buFont typeface="Arial" charset="0"/>
              <a:buChar char="•"/>
              <a:defRPr sz="2000" kern="1200">
                <a:solidFill>
                  <a:schemeClr val="bg1"/>
                </a:solidFill>
                <a:latin typeface="Trebuchet MS"/>
                <a:ea typeface="Trebuchet MS"/>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bg1"/>
                </a:solidFill>
                <a:latin typeface="Trebuchet MS"/>
                <a:ea typeface="Trebuchet MS"/>
                <a:cs typeface="Trebuchet MS"/>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Trebuchet MS"/>
                <a:ea typeface="Trebuchet MS"/>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Be an Owner</a:t>
            </a:r>
          </a:p>
          <a:p>
            <a:pPr marL="571500" lvl="1" indent="0">
              <a:buFont typeface="Arial" charset="0"/>
              <a:buNone/>
            </a:pPr>
            <a:r>
              <a:rPr lang="en-US" sz="2000" dirty="0" smtClean="0"/>
              <a:t>Don’t let putting on a uniform be the extent of your contribution.  Whether you are an Assistant Den Leader or a Committee Member, the success of the pack directly lies on your shoulders.  Your ideas and actions are critical to our success.  Take charge and own a part of our success! </a:t>
            </a:r>
          </a:p>
          <a:p>
            <a:pPr marL="571500" lvl="1" indent="0">
              <a:buFont typeface="Arial" charset="0"/>
              <a:buNone/>
            </a:pPr>
            <a:endParaRPr lang="en-US" dirty="0" smtClean="0"/>
          </a:p>
          <a:p>
            <a:pPr marL="736600" lvl="1" indent="0">
              <a:buFont typeface="Arial" charset="0"/>
              <a:buNone/>
            </a:pPr>
            <a:r>
              <a:rPr lang="en-US" dirty="0" smtClean="0"/>
              <a:t/>
            </a:r>
            <a:br>
              <a:rPr lang="en-US" dirty="0" smtClean="0"/>
            </a:br>
            <a:endParaRPr lang="en-US" dirty="0" smtClean="0"/>
          </a:p>
        </p:txBody>
      </p:sp>
      <p:sp>
        <p:nvSpPr>
          <p:cNvPr id="5"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411530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Sketch Rockwell" pitchFamily="2" charset="0"/>
                <a:ea typeface="Trebuchet MS" pitchFamily="34" charset="0"/>
                <a:cs typeface="Trebuchet MS" pitchFamily="34" charset="0"/>
              </a:rPr>
              <a:t>Leader Positions</a:t>
            </a:r>
            <a:endParaRPr lang="en-US" sz="4400" dirty="0"/>
          </a:p>
        </p:txBody>
      </p:sp>
      <p:sp>
        <p:nvSpPr>
          <p:cNvPr id="3" name="Text Placeholder 2"/>
          <p:cNvSpPr>
            <a:spLocks noGrp="1"/>
          </p:cNvSpPr>
          <p:nvPr>
            <p:ph type="body" idx="1"/>
          </p:nvPr>
        </p:nvSpPr>
        <p:spPr/>
        <p:txBody>
          <a:bodyPr/>
          <a:lstStyle/>
          <a:p>
            <a:r>
              <a:rPr lang="en-US" dirty="0" smtClean="0"/>
              <a:t>Committee Member</a:t>
            </a:r>
            <a:endParaRPr lang="en-US" dirty="0"/>
          </a:p>
        </p:txBody>
      </p:sp>
      <p:sp>
        <p:nvSpPr>
          <p:cNvPr id="4" name="Content Placeholder 3"/>
          <p:cNvSpPr>
            <a:spLocks noGrp="1"/>
          </p:cNvSpPr>
          <p:nvPr>
            <p:ph sz="half" idx="2"/>
          </p:nvPr>
        </p:nvSpPr>
        <p:spPr>
          <a:xfrm>
            <a:off x="1676400" y="2174875"/>
            <a:ext cx="3551382" cy="3951288"/>
          </a:xfrm>
        </p:spPr>
        <p:txBody>
          <a:bodyPr/>
          <a:lstStyle/>
          <a:p>
            <a:r>
              <a:rPr lang="en-US" sz="2000" dirty="0" smtClean="0"/>
              <a:t>Works primarily with other leaders behind the scenes to perform all necessary pack functions. </a:t>
            </a:r>
          </a:p>
          <a:p>
            <a:r>
              <a:rPr lang="en-US" sz="2000" dirty="0" smtClean="0"/>
              <a:t>Supports </a:t>
            </a:r>
            <a:r>
              <a:rPr lang="en-US" sz="2000" dirty="0" err="1" smtClean="0"/>
              <a:t>Cubmaster</a:t>
            </a:r>
            <a:r>
              <a:rPr lang="en-US" sz="2000" dirty="0" smtClean="0"/>
              <a:t> and Den Leaders with program as needed. </a:t>
            </a:r>
          </a:p>
          <a:p>
            <a:r>
              <a:rPr lang="en-US" sz="2000" dirty="0" smtClean="0"/>
              <a:t>May have specific duties in addition to “whatever needed” duties.</a:t>
            </a:r>
          </a:p>
          <a:p>
            <a:endParaRPr lang="en-US" dirty="0"/>
          </a:p>
        </p:txBody>
      </p:sp>
      <p:sp>
        <p:nvSpPr>
          <p:cNvPr id="5" name="Text Placeholder 4"/>
          <p:cNvSpPr>
            <a:spLocks noGrp="1"/>
          </p:cNvSpPr>
          <p:nvPr>
            <p:ph type="body" sz="quarter" idx="3"/>
          </p:nvPr>
        </p:nvSpPr>
        <p:spPr/>
        <p:txBody>
          <a:bodyPr/>
          <a:lstStyle/>
          <a:p>
            <a:r>
              <a:rPr lang="en-US" dirty="0" smtClean="0"/>
              <a:t>Den Leader / Assistant</a:t>
            </a:r>
            <a:endParaRPr lang="en-US" dirty="0"/>
          </a:p>
        </p:txBody>
      </p:sp>
      <p:sp>
        <p:nvSpPr>
          <p:cNvPr id="6" name="Content Placeholder 5"/>
          <p:cNvSpPr>
            <a:spLocks noGrp="1"/>
          </p:cNvSpPr>
          <p:nvPr>
            <p:ph sz="quarter" idx="4"/>
          </p:nvPr>
        </p:nvSpPr>
        <p:spPr/>
        <p:txBody>
          <a:bodyPr/>
          <a:lstStyle/>
          <a:p>
            <a:r>
              <a:rPr lang="en-US" sz="2000" dirty="0" smtClean="0"/>
              <a:t>Works primarily directly with boys to carry out the program.  </a:t>
            </a:r>
          </a:p>
          <a:p>
            <a:r>
              <a:rPr lang="en-US" sz="2000" dirty="0" smtClean="0"/>
              <a:t>As part of pack leadership team, works with other leaders to develop the program.</a:t>
            </a:r>
          </a:p>
          <a:p>
            <a:r>
              <a:rPr lang="en-US" sz="2000" dirty="0" smtClean="0"/>
              <a:t>Helps with “whatever needed” as available.</a:t>
            </a:r>
          </a:p>
          <a:p>
            <a:endParaRPr lang="en-US" dirty="0"/>
          </a:p>
        </p:txBody>
      </p:sp>
      <p:sp>
        <p:nvSpPr>
          <p:cNvPr id="7"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2127977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Sketch Rockwell" pitchFamily="2" charset="0"/>
                <a:ea typeface="Trebuchet MS" pitchFamily="34" charset="0"/>
                <a:cs typeface="Trebuchet MS" pitchFamily="34" charset="0"/>
              </a:rPr>
              <a:t>The Pack Committee</a:t>
            </a:r>
          </a:p>
        </p:txBody>
      </p:sp>
      <p:sp>
        <p:nvSpPr>
          <p:cNvPr id="3" name="Content Placeholder 2"/>
          <p:cNvSpPr>
            <a:spLocks noGrp="1"/>
          </p:cNvSpPr>
          <p:nvPr>
            <p:ph idx="1"/>
          </p:nvPr>
        </p:nvSpPr>
        <p:spPr/>
        <p:txBody>
          <a:bodyPr/>
          <a:lstStyle/>
          <a:p>
            <a:r>
              <a:rPr lang="en-US" dirty="0" smtClean="0"/>
              <a:t>Committee Specific Duties:</a:t>
            </a:r>
          </a:p>
          <a:p>
            <a:pPr lvl="2"/>
            <a:r>
              <a:rPr lang="en-US" sz="2400" dirty="0" smtClean="0"/>
              <a:t>Awards Coordinator</a:t>
            </a:r>
          </a:p>
          <a:p>
            <a:pPr lvl="2"/>
            <a:r>
              <a:rPr lang="en-US" sz="2400" dirty="0" smtClean="0"/>
              <a:t>Treasurer</a:t>
            </a:r>
          </a:p>
          <a:p>
            <a:pPr lvl="2"/>
            <a:r>
              <a:rPr lang="en-US" sz="2400" dirty="0" smtClean="0"/>
              <a:t>Religious Emblem Coordinator</a:t>
            </a:r>
          </a:p>
          <a:p>
            <a:pPr lvl="2"/>
            <a:r>
              <a:rPr lang="en-US" sz="2400" dirty="0" smtClean="0"/>
              <a:t>Quartermaster</a:t>
            </a:r>
          </a:p>
          <a:p>
            <a:pPr lvl="2"/>
            <a:r>
              <a:rPr lang="en-US" sz="2400" dirty="0" smtClean="0"/>
              <a:t>Fundraising Coordinator</a:t>
            </a:r>
          </a:p>
          <a:p>
            <a:pPr lvl="2"/>
            <a:r>
              <a:rPr lang="en-US" sz="2400" dirty="0" smtClean="0"/>
              <a:t>Membership Coordinator</a:t>
            </a:r>
          </a:p>
          <a:p>
            <a:pPr lvl="2"/>
            <a:r>
              <a:rPr lang="en-US" sz="2400" dirty="0" smtClean="0"/>
              <a:t>Webmaster</a:t>
            </a:r>
          </a:p>
          <a:p>
            <a:pPr lvl="2"/>
            <a:r>
              <a:rPr lang="en-US" sz="2400" dirty="0" smtClean="0"/>
              <a:t>Location Coordinator</a:t>
            </a:r>
          </a:p>
          <a:p>
            <a:pPr lvl="2"/>
            <a:r>
              <a:rPr lang="en-US" sz="2400" dirty="0" smtClean="0"/>
              <a:t>Whatever-it-takes</a:t>
            </a:r>
          </a:p>
          <a:p>
            <a:pPr lvl="1"/>
            <a:endParaRPr lang="en-US" dirty="0" smtClean="0"/>
          </a:p>
          <a:p>
            <a:endParaRPr lang="en-US" dirty="0"/>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541113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Sketch Rockwell" pitchFamily="2" charset="0"/>
                <a:ea typeface="Trebuchet MS" pitchFamily="34" charset="0"/>
                <a:cs typeface="Trebuchet MS" pitchFamily="34" charset="0"/>
              </a:rPr>
              <a:t>Den Leaders</a:t>
            </a:r>
            <a:endParaRPr lang="en-US" sz="4400" dirty="0">
              <a:latin typeface="Sketch Rockwell" pitchFamily="2" charset="0"/>
              <a:ea typeface="Trebuchet MS" pitchFamily="34" charset="0"/>
              <a:cs typeface="Trebuchet MS" pitchFamily="34" charset="0"/>
            </a:endParaRPr>
          </a:p>
        </p:txBody>
      </p:sp>
      <p:sp>
        <p:nvSpPr>
          <p:cNvPr id="3" name="Content Placeholder 2"/>
          <p:cNvSpPr>
            <a:spLocks noGrp="1"/>
          </p:cNvSpPr>
          <p:nvPr>
            <p:ph idx="1"/>
          </p:nvPr>
        </p:nvSpPr>
        <p:spPr>
          <a:xfrm>
            <a:off x="1639455" y="1487055"/>
            <a:ext cx="7239000" cy="4629872"/>
          </a:xfrm>
        </p:spPr>
        <p:txBody>
          <a:bodyPr/>
          <a:lstStyle/>
          <a:p>
            <a:r>
              <a:rPr lang="en-US" dirty="0" smtClean="0"/>
              <a:t>Den Leader Duties:</a:t>
            </a:r>
          </a:p>
          <a:p>
            <a:pPr lvl="2"/>
            <a:r>
              <a:rPr lang="en-US" sz="2400" dirty="0" smtClean="0"/>
              <a:t>Plan the program</a:t>
            </a:r>
          </a:p>
          <a:p>
            <a:pPr lvl="2"/>
            <a:r>
              <a:rPr lang="en-US" sz="2400" dirty="0" smtClean="0"/>
              <a:t>Communicate, communicate, and then communicate again</a:t>
            </a:r>
          </a:p>
          <a:p>
            <a:pPr lvl="2"/>
            <a:r>
              <a:rPr lang="en-US" sz="2400" dirty="0" smtClean="0"/>
              <a:t>Promote Rank Advancement</a:t>
            </a:r>
          </a:p>
          <a:p>
            <a:pPr lvl="2"/>
            <a:r>
              <a:rPr lang="en-US" sz="2400" dirty="0" smtClean="0"/>
              <a:t>Lead Den Meetings and Outings</a:t>
            </a:r>
          </a:p>
          <a:p>
            <a:pPr lvl="2"/>
            <a:r>
              <a:rPr lang="en-US" sz="2400" dirty="0" smtClean="0"/>
              <a:t>Represent Den with Pack Committee, and Pack Committee to Den.</a:t>
            </a:r>
          </a:p>
          <a:p>
            <a:pPr lvl="2"/>
            <a:r>
              <a:rPr lang="en-US" sz="2400" dirty="0" smtClean="0"/>
              <a:t>Recruit helpers</a:t>
            </a:r>
          </a:p>
          <a:p>
            <a:pPr lvl="2"/>
            <a:r>
              <a:rPr lang="en-US" sz="2400" dirty="0" smtClean="0"/>
              <a:t>Recruit new members</a:t>
            </a:r>
          </a:p>
          <a:p>
            <a:pPr lvl="2"/>
            <a:r>
              <a:rPr lang="en-US" sz="2400" dirty="0" smtClean="0"/>
              <a:t>Whatever-it-takes</a:t>
            </a:r>
          </a:p>
          <a:p>
            <a:pPr lvl="1"/>
            <a:endParaRPr lang="en-US" dirty="0" smtClean="0"/>
          </a:p>
          <a:p>
            <a:endParaRPr lang="en-US" dirty="0"/>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341618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Sketch Rockwell" pitchFamily="2" charset="0"/>
                <a:ea typeface="Trebuchet MS" pitchFamily="34" charset="0"/>
                <a:cs typeface="Trebuchet MS" pitchFamily="34" charset="0"/>
              </a:rPr>
              <a:t>Position Specific Duties</a:t>
            </a:r>
            <a:endParaRPr lang="en-US" sz="4400" dirty="0">
              <a:latin typeface="Sketch Rockwell" pitchFamily="2" charset="0"/>
              <a:ea typeface="Trebuchet MS" pitchFamily="34" charset="0"/>
              <a:cs typeface="Trebuchet MS" pitchFamily="34" charset="0"/>
            </a:endParaRPr>
          </a:p>
        </p:txBody>
      </p:sp>
      <p:sp>
        <p:nvSpPr>
          <p:cNvPr id="3" name="Content Placeholder 2"/>
          <p:cNvSpPr>
            <a:spLocks noGrp="1"/>
          </p:cNvSpPr>
          <p:nvPr>
            <p:ph idx="1"/>
          </p:nvPr>
        </p:nvSpPr>
        <p:spPr/>
        <p:txBody>
          <a:bodyPr/>
          <a:lstStyle/>
          <a:p>
            <a:pPr marL="0" indent="0">
              <a:buNone/>
            </a:pPr>
            <a:r>
              <a:rPr lang="en-US" sz="2000" dirty="0" smtClean="0"/>
              <a:t>Scouting has been around for more than 100 years, so there is no need to re-invent the wheel.  It is always appreciated by scouts and future leaders, however, if you can make the wheel smoother and more fun!</a:t>
            </a:r>
          </a:p>
          <a:p>
            <a:pPr marL="0" indent="0">
              <a:buNone/>
            </a:pPr>
            <a:endParaRPr lang="en-US" sz="2000" dirty="0"/>
          </a:p>
          <a:p>
            <a:pPr marL="0" indent="0">
              <a:buNone/>
            </a:pPr>
            <a:r>
              <a:rPr lang="en-US" sz="2000" dirty="0" smtClean="0"/>
              <a:t>In addition to the on-line training you have taken on line at myscouting.org, our pack has created time-line driven job descriptions for all of our leader positions.  These are available on the leader page at </a:t>
            </a:r>
            <a:r>
              <a:rPr lang="en-US" sz="2000" b="1" dirty="0" smtClean="0">
                <a:solidFill>
                  <a:srgbClr val="F4EE00"/>
                </a:solidFill>
              </a:rPr>
              <a:t>cubpack811.org</a:t>
            </a:r>
            <a:r>
              <a:rPr lang="en-US" sz="2000" dirty="0" smtClean="0"/>
              <a:t>.</a:t>
            </a:r>
          </a:p>
          <a:p>
            <a:pPr marL="0" indent="0">
              <a:buNone/>
            </a:pPr>
            <a:endParaRPr lang="en-US" sz="2000" dirty="0"/>
          </a:p>
          <a:p>
            <a:pPr marL="0" indent="0">
              <a:buNone/>
            </a:pPr>
            <a:r>
              <a:rPr lang="en-US" sz="2000" dirty="0" smtClean="0"/>
              <a:t>There are also plenty of other resources available on line designed to give ideas for den leaders and other pack positions. Several useful sites are listed on our pack website, including </a:t>
            </a:r>
            <a:r>
              <a:rPr lang="en-US" sz="2000" b="1" dirty="0" smtClean="0">
                <a:solidFill>
                  <a:srgbClr val="F4EE00"/>
                </a:solidFill>
              </a:rPr>
              <a:t>usscouts.org</a:t>
            </a:r>
            <a:r>
              <a:rPr lang="en-US" sz="2000" b="1" dirty="0" smtClean="0"/>
              <a:t> </a:t>
            </a:r>
            <a:r>
              <a:rPr lang="en-US" sz="2000" dirty="0" smtClean="0"/>
              <a:t>and </a:t>
            </a:r>
            <a:r>
              <a:rPr lang="en-US" sz="2000" b="1" dirty="0" smtClean="0">
                <a:solidFill>
                  <a:srgbClr val="F4EE00"/>
                </a:solidFill>
              </a:rPr>
              <a:t>ocscouter.org</a:t>
            </a:r>
            <a:r>
              <a:rPr lang="en-US" sz="2000" dirty="0" smtClean="0"/>
              <a:t>.</a:t>
            </a:r>
            <a:endParaRPr lang="en-US" sz="2000" dirty="0"/>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1105029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Sketch Rockwell" pitchFamily="2" charset="0"/>
                <a:ea typeface="Trebuchet MS" pitchFamily="34" charset="0"/>
                <a:cs typeface="Trebuchet MS" pitchFamily="34" charset="0"/>
              </a:rPr>
              <a:t>Communication</a:t>
            </a:r>
            <a:endParaRPr lang="en-US" sz="4400" dirty="0"/>
          </a:p>
        </p:txBody>
      </p:sp>
      <p:sp>
        <p:nvSpPr>
          <p:cNvPr id="3" name="Content Placeholder 2"/>
          <p:cNvSpPr>
            <a:spLocks noGrp="1"/>
          </p:cNvSpPr>
          <p:nvPr>
            <p:ph idx="1"/>
          </p:nvPr>
        </p:nvSpPr>
        <p:spPr>
          <a:xfrm>
            <a:off x="1555845" y="1600200"/>
            <a:ext cx="7359555" cy="4652818"/>
          </a:xfrm>
        </p:spPr>
        <p:txBody>
          <a:bodyPr/>
          <a:lstStyle/>
          <a:p>
            <a:pPr marL="1588" indent="-1588">
              <a:buNone/>
            </a:pPr>
            <a:r>
              <a:rPr lang="en-US" sz="2000" dirty="0" smtClean="0"/>
              <a:t>Just about all leaders will at some point need to communicate to a den or the entire pack. When in doubt, over-communicate!  We do this in one of three ways:</a:t>
            </a:r>
          </a:p>
          <a:p>
            <a:pPr marL="1588" indent="-1588">
              <a:buNone/>
            </a:pPr>
            <a:endParaRPr lang="en-US" sz="800" dirty="0" smtClean="0"/>
          </a:p>
          <a:p>
            <a:pPr marL="909638" indent="-390525">
              <a:buAutoNum type="arabicPeriod"/>
            </a:pPr>
            <a:r>
              <a:rPr lang="en-US" sz="2000" dirty="0" smtClean="0"/>
              <a:t>A posting on the website which gets sent via email to the pack or a den.</a:t>
            </a:r>
          </a:p>
          <a:p>
            <a:pPr marL="909638" indent="-390525">
              <a:buAutoNum type="arabicPeriod"/>
            </a:pPr>
            <a:r>
              <a:rPr lang="en-US" sz="2000" dirty="0" smtClean="0"/>
              <a:t>Events listed on our calendar</a:t>
            </a:r>
          </a:p>
          <a:p>
            <a:pPr marL="909638" indent="-390525">
              <a:buAutoNum type="arabicPeriod"/>
            </a:pPr>
            <a:r>
              <a:rPr lang="en-US" sz="2000" dirty="0" smtClean="0"/>
              <a:t>A direct email to the pack or a den.</a:t>
            </a:r>
          </a:p>
          <a:p>
            <a:pPr marL="909638" indent="-390525">
              <a:buAutoNum type="arabicPeriod"/>
            </a:pPr>
            <a:r>
              <a:rPr lang="en-US" sz="2000" dirty="0" smtClean="0"/>
              <a:t>An announcement at a pack or den meeting.</a:t>
            </a:r>
          </a:p>
          <a:p>
            <a:pPr marL="519113" indent="0">
              <a:buNone/>
            </a:pPr>
            <a:endParaRPr lang="en-US" sz="800" dirty="0" smtClean="0"/>
          </a:p>
          <a:p>
            <a:pPr marL="0" indent="4763">
              <a:buNone/>
            </a:pPr>
            <a:r>
              <a:rPr lang="en-US" sz="2000" dirty="0" smtClean="0"/>
              <a:t>By far, the most effective method is the first – a website posting that is also sent via email.  This allows for instant email notification, as well as a permanent reference for those who lose track of emails.  Reminders and follow-ups would use the other options listed.</a:t>
            </a:r>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Sketch Rockwell" pitchFamily="2" charset="0"/>
                <a:ea typeface="Trebuchet MS" pitchFamily="34" charset="0"/>
                <a:cs typeface="Trebuchet MS" pitchFamily="34" charset="0"/>
              </a:rPr>
              <a:t>Website </a:t>
            </a:r>
            <a:r>
              <a:rPr lang="en-US" sz="4400" dirty="0" smtClean="0">
                <a:latin typeface="Sketch Rockwell" pitchFamily="2" charset="0"/>
                <a:ea typeface="Trebuchet MS" pitchFamily="34" charset="0"/>
                <a:cs typeface="Trebuchet MS" pitchFamily="34" charset="0"/>
              </a:rPr>
              <a:t>Postings</a:t>
            </a:r>
            <a:endParaRPr lang="en-US" sz="4400" dirty="0">
              <a:latin typeface="Sketch Rockwell" pitchFamily="2" charset="0"/>
              <a:ea typeface="Trebuchet MS" pitchFamily="34" charset="0"/>
              <a:cs typeface="Trebuchet MS" pitchFamily="34" charset="0"/>
            </a:endParaRPr>
          </a:p>
        </p:txBody>
      </p:sp>
      <p:sp>
        <p:nvSpPr>
          <p:cNvPr id="3" name="Content Placeholder 2"/>
          <p:cNvSpPr>
            <a:spLocks noGrp="1"/>
          </p:cNvSpPr>
          <p:nvPr>
            <p:ph idx="1"/>
          </p:nvPr>
        </p:nvSpPr>
        <p:spPr/>
        <p:txBody>
          <a:bodyPr/>
          <a:lstStyle/>
          <a:p>
            <a:pPr marL="0" indent="0">
              <a:buNone/>
            </a:pPr>
            <a:r>
              <a:rPr lang="en-US" sz="2000" dirty="0" smtClean="0"/>
              <a:t>Website postings (announcements) serve several purposes:</a:t>
            </a:r>
          </a:p>
          <a:p>
            <a:pPr marL="0" indent="0">
              <a:buNone/>
            </a:pPr>
            <a:endParaRPr lang="en-US" sz="800" dirty="0"/>
          </a:p>
          <a:p>
            <a:pPr>
              <a:buFontTx/>
              <a:buChar char="-"/>
            </a:pPr>
            <a:r>
              <a:rPr lang="en-US" sz="2000" dirty="0" smtClean="0"/>
              <a:t>A </a:t>
            </a:r>
            <a:r>
              <a:rPr lang="en-US" sz="2000" dirty="0"/>
              <a:t>permanent</a:t>
            </a:r>
            <a:r>
              <a:rPr lang="en-US" sz="2000" dirty="0" smtClean="0"/>
              <a:t> record of pack or den communication.</a:t>
            </a:r>
          </a:p>
          <a:p>
            <a:pPr>
              <a:buFontTx/>
              <a:buChar char="-"/>
            </a:pPr>
            <a:r>
              <a:rPr lang="en-US" sz="2000" dirty="0" smtClean="0"/>
              <a:t>A record of exciting den activities that others in the pack can learn about and look forward to.</a:t>
            </a:r>
          </a:p>
          <a:p>
            <a:pPr>
              <a:buFontTx/>
              <a:buChar char="-"/>
            </a:pPr>
            <a:r>
              <a:rPr lang="en-US" sz="2000" dirty="0" smtClean="0"/>
              <a:t>A draw for those looking for a new pack on the web.</a:t>
            </a:r>
          </a:p>
          <a:p>
            <a:pPr marL="0" indent="0">
              <a:buNone/>
            </a:pPr>
            <a:endParaRPr lang="en-US" sz="800" dirty="0" smtClean="0"/>
          </a:p>
          <a:p>
            <a:pPr marL="0" indent="0">
              <a:buNone/>
            </a:pPr>
            <a:r>
              <a:rPr lang="en-US" sz="2000" dirty="0" smtClean="0"/>
              <a:t>Every new posting helps us climb higher in Search Engines and increases the chance new </a:t>
            </a:r>
            <a:br>
              <a:rPr lang="en-US" sz="2000" dirty="0" smtClean="0"/>
            </a:br>
            <a:r>
              <a:rPr lang="en-US" sz="2000" dirty="0" smtClean="0"/>
              <a:t>potential Scouts will find us.  </a:t>
            </a:r>
            <a:br>
              <a:rPr lang="en-US" sz="2000" dirty="0" smtClean="0"/>
            </a:br>
            <a:r>
              <a:rPr lang="en-US" sz="2000" dirty="0" smtClean="0"/>
              <a:t>Some of our past Scouts found </a:t>
            </a:r>
            <a:br>
              <a:rPr lang="en-US" sz="2000" dirty="0" smtClean="0"/>
            </a:br>
            <a:r>
              <a:rPr lang="en-US" sz="2000" dirty="0" smtClean="0"/>
              <a:t>us via our website!</a:t>
            </a:r>
          </a:p>
          <a:p>
            <a:pPr marL="0" indent="0">
              <a:buNone/>
            </a:pP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3153" y="4250373"/>
            <a:ext cx="2884921" cy="162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835830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Sketch Rockwell" pitchFamily="2" charset="0"/>
                <a:ea typeface="Trebuchet MS" pitchFamily="34" charset="0"/>
                <a:cs typeface="Trebuchet MS" pitchFamily="34" charset="0"/>
              </a:rPr>
              <a:t>Website Postings</a:t>
            </a:r>
            <a:endParaRPr lang="en-US" dirty="0"/>
          </a:p>
        </p:txBody>
      </p:sp>
      <p:sp>
        <p:nvSpPr>
          <p:cNvPr id="3" name="Content Placeholder 2"/>
          <p:cNvSpPr>
            <a:spLocks noGrp="1"/>
          </p:cNvSpPr>
          <p:nvPr>
            <p:ph idx="1"/>
          </p:nvPr>
        </p:nvSpPr>
        <p:spPr>
          <a:xfrm>
            <a:off x="1597891" y="1431636"/>
            <a:ext cx="7317509" cy="4839855"/>
          </a:xfrm>
        </p:spPr>
        <p:txBody>
          <a:bodyPr/>
          <a:lstStyle/>
          <a:p>
            <a:pPr marL="0" indent="0">
              <a:buNone/>
            </a:pPr>
            <a:r>
              <a:rPr lang="en-US" sz="2200" dirty="0" smtClean="0"/>
              <a:t>How to Create a Web Posting:</a:t>
            </a:r>
          </a:p>
          <a:p>
            <a:r>
              <a:rPr lang="en-US" sz="2200" dirty="0" smtClean="0"/>
              <a:t>Insure that only first name and last initial (no last names) of Scouts are included in the posting.</a:t>
            </a:r>
          </a:p>
          <a:p>
            <a:r>
              <a:rPr lang="en-US" sz="2200" dirty="0" smtClean="0"/>
              <a:t>Pictures can be included, but no 1:1 correlation of a name with someone pictures should be listed.  All pictures should be in good taste.</a:t>
            </a:r>
          </a:p>
          <a:p>
            <a:r>
              <a:rPr lang="en-US" sz="2200" dirty="0" smtClean="0"/>
              <a:t>Send an email </a:t>
            </a:r>
            <a:r>
              <a:rPr lang="en-US" sz="2200" dirty="0" smtClean="0"/>
              <a:t>to website email address:</a:t>
            </a:r>
            <a:endParaRPr lang="en-US" sz="2200" dirty="0" smtClean="0"/>
          </a:p>
          <a:p>
            <a:pPr lvl="1"/>
            <a:r>
              <a:rPr lang="en-US" sz="2000" dirty="0" smtClean="0"/>
              <a:t>The subject line will be the title</a:t>
            </a:r>
          </a:p>
          <a:p>
            <a:pPr lvl="1"/>
            <a:r>
              <a:rPr lang="en-US" sz="2000" dirty="0" smtClean="0"/>
              <a:t>The body of the email will be the posting</a:t>
            </a:r>
          </a:p>
          <a:p>
            <a:pPr lvl="1"/>
            <a:r>
              <a:rPr lang="en-US" sz="2000" dirty="0" smtClean="0"/>
              <a:t>Attached pictures or documents will be included.</a:t>
            </a:r>
          </a:p>
          <a:p>
            <a:pPr lvl="1"/>
            <a:r>
              <a:rPr lang="en-US" sz="2000" dirty="0" smtClean="0"/>
              <a:t>To send an email only to a particular den, include [</a:t>
            </a:r>
            <a:r>
              <a:rPr lang="en-US" sz="2000" dirty="0" err="1" smtClean="0"/>
              <a:t>denx</a:t>
            </a:r>
            <a:r>
              <a:rPr lang="en-US" sz="2000" dirty="0" smtClean="0"/>
              <a:t>] at the beginning of your subject line, replacing ‘x’ with the den number.</a:t>
            </a:r>
            <a:endParaRPr lang="en-US" sz="2000" dirty="0"/>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1648986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Sketch Rockwell" pitchFamily="2" charset="0"/>
                <a:ea typeface="Trebuchet MS" pitchFamily="34" charset="0"/>
                <a:cs typeface="Trebuchet MS" pitchFamily="34" charset="0"/>
              </a:rPr>
              <a:t>E-mails</a:t>
            </a:r>
            <a:endParaRPr lang="en-US" dirty="0"/>
          </a:p>
        </p:txBody>
      </p:sp>
      <p:sp>
        <p:nvSpPr>
          <p:cNvPr id="3" name="Content Placeholder 2"/>
          <p:cNvSpPr>
            <a:spLocks noGrp="1"/>
          </p:cNvSpPr>
          <p:nvPr>
            <p:ph idx="1"/>
          </p:nvPr>
        </p:nvSpPr>
        <p:spPr>
          <a:xfrm>
            <a:off x="1597891" y="1339274"/>
            <a:ext cx="7317509" cy="4932218"/>
          </a:xfrm>
        </p:spPr>
        <p:txBody>
          <a:bodyPr/>
          <a:lstStyle/>
          <a:p>
            <a:pPr marL="0" indent="0">
              <a:buNone/>
            </a:pPr>
            <a:r>
              <a:rPr lang="en-US" sz="2200" dirty="0" smtClean="0"/>
              <a:t>How to send emails to a group:</a:t>
            </a:r>
          </a:p>
          <a:p>
            <a:pPr marL="285750" indent="0">
              <a:buNone/>
            </a:pPr>
            <a:r>
              <a:rPr lang="en-US" sz="1800" i="1" u="sng" dirty="0" smtClean="0"/>
              <a:t>Important</a:t>
            </a:r>
            <a:r>
              <a:rPr lang="en-US" sz="1800" i="1" dirty="0" smtClean="0"/>
              <a:t>: Always put these group email addresses in the BCC: field, and your own address in the TO: field.  This will eliminate the problem of filling inboxes from those who like to reply to all.</a:t>
            </a:r>
          </a:p>
          <a:p>
            <a:pPr marL="285750" indent="0">
              <a:buNone/>
            </a:pPr>
            <a:endParaRPr lang="en-US" sz="1800" i="1" dirty="0"/>
          </a:p>
          <a:p>
            <a:pPr marL="285750" indent="0">
              <a:buNone/>
            </a:pPr>
            <a:endParaRPr lang="en-US" sz="1800" i="1" dirty="0" smtClean="0"/>
          </a:p>
          <a:p>
            <a:pPr marL="285750" indent="0">
              <a:buNone/>
            </a:pPr>
            <a:endParaRPr lang="en-US" sz="1800" i="1" dirty="0"/>
          </a:p>
          <a:p>
            <a:pPr marL="285750" indent="0">
              <a:buNone/>
            </a:pPr>
            <a:endParaRPr lang="en-US" sz="1800" i="1" dirty="0" smtClean="0"/>
          </a:p>
          <a:p>
            <a:pPr marL="285750" indent="0">
              <a:buNone/>
            </a:pPr>
            <a:endParaRPr lang="en-US" sz="1800" i="1" dirty="0"/>
          </a:p>
          <a:p>
            <a:pPr marL="285750" indent="0">
              <a:buNone/>
            </a:pPr>
            <a:endParaRPr lang="en-US" sz="1800" i="1" dirty="0" smtClean="0"/>
          </a:p>
          <a:p>
            <a:pPr marL="285750" indent="0">
              <a:buNone/>
            </a:pPr>
            <a:endParaRPr lang="en-US" sz="1800" i="1" dirty="0"/>
          </a:p>
          <a:p>
            <a:pPr marL="285750" indent="0">
              <a:buNone/>
            </a:pPr>
            <a:endParaRPr lang="en-US" sz="1800" i="1" dirty="0" smtClean="0"/>
          </a:p>
          <a:p>
            <a:pPr marL="285750" indent="0" algn="ctr">
              <a:spcBef>
                <a:spcPts val="0"/>
              </a:spcBef>
              <a:buNone/>
            </a:pPr>
            <a:r>
              <a:rPr lang="en-US" sz="1200" i="1" dirty="0" smtClean="0">
                <a:solidFill>
                  <a:schemeClr val="tx1"/>
                </a:solidFill>
              </a:rPr>
              <a:t>(replace X with den number)</a:t>
            </a:r>
          </a:p>
          <a:p>
            <a:pPr marL="285750" indent="0">
              <a:buNone/>
            </a:pPr>
            <a:r>
              <a:rPr lang="en-US" sz="1800" i="1" dirty="0" smtClean="0"/>
              <a:t>Do not share these group addresses outside of our leadership team; we do not want to introduce spam for our families.</a:t>
            </a:r>
          </a:p>
          <a:p>
            <a:pPr marL="0" indent="0">
              <a:buNone/>
            </a:pPr>
            <a:endParaRPr lang="en-US" sz="2200" dirty="0" smtClean="0"/>
          </a:p>
          <a:p>
            <a:pPr marL="0" indent="0">
              <a:buNone/>
            </a:pP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4168869455"/>
              </p:ext>
            </p:extLst>
          </p:nvPr>
        </p:nvGraphicFramePr>
        <p:xfrm>
          <a:off x="2503054" y="2921000"/>
          <a:ext cx="5578764" cy="2238433"/>
        </p:xfrm>
        <a:graphic>
          <a:graphicData uri="http://schemas.openxmlformats.org/drawingml/2006/table">
            <a:tbl>
              <a:tblPr firstRow="1" bandRow="1">
                <a:tableStyleId>{5C22544A-7EE6-4342-B048-85BDC9FD1C3A}</a:tableStyleId>
              </a:tblPr>
              <a:tblGrid>
                <a:gridCol w="2121621"/>
                <a:gridCol w="3457143"/>
              </a:tblGrid>
              <a:tr h="370840">
                <a:tc>
                  <a:txBody>
                    <a:bodyPr/>
                    <a:lstStyle/>
                    <a:p>
                      <a:r>
                        <a:rPr lang="en-US" dirty="0" smtClean="0"/>
                        <a:t>Group</a:t>
                      </a:r>
                      <a:endParaRPr lang="en-US" dirty="0"/>
                    </a:p>
                  </a:txBody>
                  <a:tcPr/>
                </a:tc>
                <a:tc>
                  <a:txBody>
                    <a:bodyPr/>
                    <a:lstStyle/>
                    <a:p>
                      <a:r>
                        <a:rPr lang="en-US" dirty="0" smtClean="0"/>
                        <a:t>E-Mail Address</a:t>
                      </a:r>
                      <a:endParaRPr lang="en-US" dirty="0"/>
                    </a:p>
                  </a:txBody>
                  <a:tcPr/>
                </a:tc>
              </a:tr>
              <a:tr h="384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Den X Families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a:txBody>
                    <a:bodyPr/>
                    <a:lstStyle/>
                    <a:p>
                      <a:r>
                        <a:rPr lang="en-US" dirty="0" smtClean="0"/>
                        <a:t>Den</a:t>
                      </a:r>
                      <a:r>
                        <a:rPr lang="en-US" baseline="0" dirty="0" smtClean="0"/>
                        <a:t> X Leaders</a:t>
                      </a:r>
                      <a:endParaRPr lang="en-US" dirty="0"/>
                    </a:p>
                  </a:txBody>
                  <a:tcPr/>
                </a:tc>
                <a:tc>
                  <a:txBody>
                    <a:bodyPr/>
                    <a:lstStyle/>
                    <a:p>
                      <a:endParaRPr lang="en-US" dirty="0"/>
                    </a:p>
                  </a:txBody>
                  <a:tcPr/>
                </a:tc>
              </a:tr>
              <a:tr h="370840">
                <a:tc>
                  <a:txBody>
                    <a:bodyPr/>
                    <a:lstStyle/>
                    <a:p>
                      <a:r>
                        <a:rPr lang="en-US" dirty="0" smtClean="0"/>
                        <a:t>All</a:t>
                      </a:r>
                      <a:r>
                        <a:rPr lang="en-US" baseline="0" dirty="0" smtClean="0"/>
                        <a:t> Den Leaders</a:t>
                      </a:r>
                      <a:endParaRPr lang="en-US" dirty="0"/>
                    </a:p>
                  </a:txBody>
                  <a:tcPr/>
                </a:tc>
                <a:tc>
                  <a:txBody>
                    <a:bodyPr/>
                    <a:lstStyle/>
                    <a:p>
                      <a:endParaRPr lang="en-US" dirty="0"/>
                    </a:p>
                  </a:txBody>
                  <a:tcPr/>
                </a:tc>
              </a:tr>
              <a:tr h="370840">
                <a:tc>
                  <a:txBody>
                    <a:bodyPr/>
                    <a:lstStyle/>
                    <a:p>
                      <a:r>
                        <a:rPr lang="en-US" dirty="0" smtClean="0"/>
                        <a:t>All Pack Leaders</a:t>
                      </a:r>
                      <a:endParaRPr lang="en-US" dirty="0"/>
                    </a:p>
                  </a:txBody>
                  <a:tcPr/>
                </a:tc>
                <a:tc>
                  <a:txBody>
                    <a:bodyPr/>
                    <a:lstStyle/>
                    <a:p>
                      <a:endParaRPr lang="en-US" dirty="0"/>
                    </a:p>
                  </a:txBody>
                  <a:tcPr/>
                </a:tc>
              </a:tr>
              <a:tr h="370840">
                <a:tc>
                  <a:txBody>
                    <a:bodyPr/>
                    <a:lstStyle/>
                    <a:p>
                      <a:r>
                        <a:rPr lang="en-US" dirty="0" smtClean="0"/>
                        <a:t>All</a:t>
                      </a:r>
                      <a:r>
                        <a:rPr lang="en-US" baseline="0" dirty="0" smtClean="0"/>
                        <a:t> Pack Families</a:t>
                      </a:r>
                      <a:endParaRPr lang="en-US" dirty="0"/>
                    </a:p>
                  </a:txBody>
                  <a:tcPr/>
                </a:tc>
                <a:tc>
                  <a:txBody>
                    <a:bodyPr/>
                    <a:lstStyle/>
                    <a:p>
                      <a:endParaRPr lang="en-US" dirty="0"/>
                    </a:p>
                  </a:txBody>
                  <a:tcPr/>
                </a:tc>
              </a:tr>
            </a:tbl>
          </a:graphicData>
        </a:graphic>
      </p:graphicFrame>
      <p:sp>
        <p:nvSpPr>
          <p:cNvPr id="5"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4145472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Sketch Rockwell" pitchFamily="2" charset="0"/>
                <a:ea typeface="Trebuchet MS" pitchFamily="34" charset="0"/>
                <a:cs typeface="Trebuchet MS" pitchFamily="34" charset="0"/>
              </a:rPr>
              <a:t>Calendar</a:t>
            </a:r>
            <a:endParaRPr lang="en-US" dirty="0"/>
          </a:p>
        </p:txBody>
      </p:sp>
      <p:sp>
        <p:nvSpPr>
          <p:cNvPr id="6" name="TextBox 5"/>
          <p:cNvSpPr txBox="1"/>
          <p:nvPr/>
        </p:nvSpPr>
        <p:spPr>
          <a:xfrm>
            <a:off x="1612232" y="1503947"/>
            <a:ext cx="7134725" cy="4493538"/>
          </a:xfrm>
          <a:prstGeom prst="rect">
            <a:avLst/>
          </a:prstGeom>
          <a:noFill/>
        </p:spPr>
        <p:txBody>
          <a:bodyPr wrap="square" rtlCol="0">
            <a:spAutoFit/>
          </a:bodyPr>
          <a:lstStyle/>
          <a:p>
            <a:r>
              <a:rPr lang="en-US" dirty="0">
                <a:solidFill>
                  <a:schemeClr val="bg1"/>
                </a:solidFill>
                <a:latin typeface="Trebuchet MS"/>
                <a:ea typeface="Trebuchet MS"/>
                <a:cs typeface="Trebuchet MS"/>
              </a:rPr>
              <a:t>The Pack utilizes multiple Google calendars to maintain the agenda for pack and den events.  These calendars populate the </a:t>
            </a:r>
            <a:r>
              <a:rPr lang="en-US" dirty="0" smtClean="0">
                <a:solidFill>
                  <a:schemeClr val="bg1"/>
                </a:solidFill>
                <a:latin typeface="Trebuchet MS"/>
                <a:ea typeface="Trebuchet MS"/>
                <a:cs typeface="Trebuchet MS"/>
              </a:rPr>
              <a:t>various </a:t>
            </a:r>
            <a:r>
              <a:rPr lang="en-US" dirty="0">
                <a:solidFill>
                  <a:schemeClr val="bg1"/>
                </a:solidFill>
                <a:latin typeface="Trebuchet MS"/>
                <a:ea typeface="Trebuchet MS"/>
                <a:cs typeface="Trebuchet MS"/>
              </a:rPr>
              <a:t>calendars on the website, as well as the calendars on devices that subscribe to them</a:t>
            </a:r>
            <a:r>
              <a:rPr lang="en-US" dirty="0" smtClean="0">
                <a:solidFill>
                  <a:schemeClr val="bg1"/>
                </a:solidFill>
                <a:latin typeface="Trebuchet MS"/>
                <a:ea typeface="Trebuchet MS"/>
                <a:cs typeface="Trebuchet MS"/>
              </a:rPr>
              <a:t>.</a:t>
            </a:r>
          </a:p>
          <a:p>
            <a:endParaRPr lang="en-US" dirty="0">
              <a:solidFill>
                <a:schemeClr val="bg1"/>
              </a:solidFill>
              <a:latin typeface="Trebuchet MS"/>
              <a:ea typeface="Trebuchet MS"/>
              <a:cs typeface="Trebuchet MS"/>
            </a:endParaRPr>
          </a:p>
          <a:p>
            <a:r>
              <a:rPr lang="en-US" dirty="0" smtClean="0">
                <a:solidFill>
                  <a:schemeClr val="bg1"/>
                </a:solidFill>
                <a:latin typeface="Trebuchet MS"/>
                <a:ea typeface="Trebuchet MS"/>
                <a:cs typeface="Trebuchet MS"/>
              </a:rPr>
              <a:t>Each </a:t>
            </a:r>
            <a:r>
              <a:rPr lang="en-US" dirty="0">
                <a:solidFill>
                  <a:schemeClr val="bg1"/>
                </a:solidFill>
                <a:latin typeface="Trebuchet MS"/>
                <a:ea typeface="Trebuchet MS"/>
                <a:cs typeface="Trebuchet MS"/>
              </a:rPr>
              <a:t>Den Leader is responsible to maintain their den’s activities on their respective den’s calendar, and the </a:t>
            </a:r>
            <a:r>
              <a:rPr lang="en-US" dirty="0" err="1">
                <a:solidFill>
                  <a:schemeClr val="bg1"/>
                </a:solidFill>
                <a:latin typeface="Trebuchet MS"/>
                <a:ea typeface="Trebuchet MS"/>
                <a:cs typeface="Trebuchet MS"/>
              </a:rPr>
              <a:t>Cubmaster</a:t>
            </a:r>
            <a:r>
              <a:rPr lang="en-US" dirty="0">
                <a:solidFill>
                  <a:schemeClr val="bg1"/>
                </a:solidFill>
                <a:latin typeface="Trebuchet MS"/>
                <a:ea typeface="Trebuchet MS"/>
                <a:cs typeface="Trebuchet MS"/>
              </a:rPr>
              <a:t> or designated leader is responsible to update the Pack and Leader calendars</a:t>
            </a:r>
            <a:r>
              <a:rPr lang="en-US" dirty="0" smtClean="0">
                <a:solidFill>
                  <a:schemeClr val="bg1"/>
                </a:solidFill>
                <a:latin typeface="Trebuchet MS"/>
                <a:ea typeface="Trebuchet MS"/>
                <a:cs typeface="Trebuchet MS"/>
              </a:rPr>
              <a:t>.</a:t>
            </a:r>
          </a:p>
          <a:p>
            <a:endParaRPr lang="en-US" dirty="0">
              <a:solidFill>
                <a:schemeClr val="bg1"/>
              </a:solidFill>
              <a:latin typeface="Trebuchet MS"/>
              <a:ea typeface="Trebuchet MS"/>
              <a:cs typeface="Trebuchet MS"/>
            </a:endParaRPr>
          </a:p>
          <a:p>
            <a:r>
              <a:rPr lang="en-US" dirty="0" smtClean="0">
                <a:solidFill>
                  <a:schemeClr val="bg1"/>
                </a:solidFill>
                <a:latin typeface="Trebuchet MS"/>
                <a:ea typeface="Trebuchet MS"/>
                <a:cs typeface="Trebuchet MS"/>
              </a:rPr>
              <a:t>Calendars are maintained at </a:t>
            </a:r>
            <a:r>
              <a:rPr lang="en-US" b="1" dirty="0" smtClean="0">
                <a:solidFill>
                  <a:srgbClr val="F4EE00"/>
                </a:solidFill>
                <a:latin typeface="Trebuchet MS"/>
                <a:ea typeface="Trebuchet MS"/>
                <a:cs typeface="Trebuchet MS"/>
              </a:rPr>
              <a:t>http://google.calendar.com</a:t>
            </a:r>
            <a:r>
              <a:rPr lang="en-US" b="1" dirty="0">
                <a:solidFill>
                  <a:srgbClr val="F4EE00"/>
                </a:solidFill>
                <a:latin typeface="Trebuchet MS"/>
                <a:ea typeface="Trebuchet MS"/>
                <a:cs typeface="Trebuchet MS"/>
              </a:rPr>
              <a:t> </a:t>
            </a:r>
            <a:r>
              <a:rPr lang="en-US" dirty="0" smtClean="0">
                <a:solidFill>
                  <a:schemeClr val="bg1"/>
                </a:solidFill>
                <a:latin typeface="Trebuchet MS"/>
                <a:ea typeface="Trebuchet MS"/>
                <a:cs typeface="Trebuchet MS"/>
              </a:rPr>
              <a:t>using </a:t>
            </a:r>
            <a:r>
              <a:rPr lang="en-US" dirty="0" smtClean="0">
                <a:solidFill>
                  <a:schemeClr val="bg1"/>
                </a:solidFill>
                <a:latin typeface="Trebuchet MS"/>
                <a:ea typeface="Trebuchet MS"/>
                <a:cs typeface="Trebuchet MS"/>
              </a:rPr>
              <a:t>specific user </a:t>
            </a:r>
            <a:r>
              <a:rPr lang="en-US" dirty="0" smtClean="0">
                <a:solidFill>
                  <a:schemeClr val="bg1"/>
                </a:solidFill>
                <a:latin typeface="Trebuchet MS"/>
                <a:ea typeface="Trebuchet MS"/>
                <a:cs typeface="Trebuchet MS"/>
              </a:rPr>
              <a:t>IDs:</a:t>
            </a:r>
          </a:p>
          <a:p>
            <a:endParaRPr lang="en-US" dirty="0" smtClean="0">
              <a:solidFill>
                <a:schemeClr val="bg1"/>
              </a:solidFill>
              <a:latin typeface="Trebuchet MS"/>
              <a:ea typeface="Trebuchet MS"/>
              <a:cs typeface="Trebuchet MS"/>
            </a:endParaRPr>
          </a:p>
          <a:p>
            <a:endParaRPr lang="en-US" dirty="0">
              <a:solidFill>
                <a:schemeClr val="bg1"/>
              </a:solidFill>
              <a:latin typeface="Trebuchet MS"/>
              <a:ea typeface="Trebuchet MS"/>
              <a:cs typeface="Trebuchet MS"/>
            </a:endParaRPr>
          </a:p>
          <a:p>
            <a:pPr algn="ctr"/>
            <a:r>
              <a:rPr lang="en-US" dirty="0" smtClean="0">
                <a:solidFill>
                  <a:schemeClr val="bg1"/>
                </a:solidFill>
                <a:latin typeface="Trebuchet MS"/>
                <a:ea typeface="Trebuchet MS"/>
                <a:cs typeface="Trebuchet MS"/>
              </a:rPr>
              <a:t> </a:t>
            </a:r>
            <a:r>
              <a:rPr lang="en-US" sz="1600" i="1" dirty="0" smtClean="0">
                <a:solidFill>
                  <a:schemeClr val="bg1"/>
                </a:solidFill>
                <a:latin typeface="Trebuchet MS"/>
                <a:ea typeface="Trebuchet MS"/>
                <a:cs typeface="Trebuchet MS"/>
              </a:rPr>
              <a:t>Learn and teach others how to connect to these calendars at http//cubpack811.org/connect</a:t>
            </a:r>
            <a:endParaRPr lang="en-US" sz="1600" i="1" dirty="0">
              <a:solidFill>
                <a:schemeClr val="bg1"/>
              </a:solidFill>
              <a:latin typeface="Trebuchet MS"/>
              <a:ea typeface="Trebuchet MS"/>
              <a:cs typeface="Trebuchet MS"/>
            </a:endParaRPr>
          </a:p>
          <a:p>
            <a:endParaRPr lang="en-US" dirty="0"/>
          </a:p>
        </p:txBody>
      </p:sp>
      <p:sp>
        <p:nvSpPr>
          <p:cNvPr id="7"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1266183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300" dirty="0" smtClean="0">
                <a:latin typeface="Sketch Rockwell" pitchFamily="2" charset="0"/>
                <a:ea typeface="Trebuchet MS" pitchFamily="34" charset="0"/>
                <a:cs typeface="Trebuchet MS" pitchFamily="34" charset="0"/>
              </a:rPr>
              <a:t>The Vision of the BSA</a:t>
            </a:r>
            <a:endParaRPr lang="en-US" sz="4300" dirty="0"/>
          </a:p>
        </p:txBody>
      </p:sp>
      <p:sp>
        <p:nvSpPr>
          <p:cNvPr id="3" name="Content Placeholder 2"/>
          <p:cNvSpPr>
            <a:spLocks noGrp="1"/>
          </p:cNvSpPr>
          <p:nvPr>
            <p:ph idx="1"/>
          </p:nvPr>
        </p:nvSpPr>
        <p:spPr>
          <a:xfrm>
            <a:off x="1676400" y="1905000"/>
            <a:ext cx="7239000" cy="1706418"/>
          </a:xfrm>
        </p:spPr>
        <p:txBody>
          <a:bodyPr/>
          <a:lstStyle/>
          <a:p>
            <a:pPr marL="0" indent="0" algn="ctr">
              <a:buNone/>
            </a:pPr>
            <a:r>
              <a:rPr lang="en-US" dirty="0"/>
              <a:t>The Boy Scouts of America will prepare every eligible youth in America to become a responsible, participating citizen and leader who is guided by the Scout </a:t>
            </a:r>
            <a:r>
              <a:rPr lang="en-US" dirty="0" smtClean="0"/>
              <a:t>Oath </a:t>
            </a:r>
            <a:r>
              <a:rPr lang="en-US" dirty="0"/>
              <a:t>and Law</a:t>
            </a:r>
            <a:r>
              <a:rPr lang="en-US" dirty="0" smtClean="0"/>
              <a:t>.</a:t>
            </a:r>
          </a:p>
          <a:p>
            <a:pPr marL="0" indent="0" algn="ctr">
              <a:buNone/>
            </a:pPr>
            <a:endParaRPr lang="en-US" dirty="0"/>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
        <p:nvSpPr>
          <p:cNvPr id="5" name="TextBox 4"/>
          <p:cNvSpPr txBox="1"/>
          <p:nvPr/>
        </p:nvSpPr>
        <p:spPr>
          <a:xfrm>
            <a:off x="1943100" y="4343400"/>
            <a:ext cx="6705600" cy="646331"/>
          </a:xfrm>
          <a:prstGeom prst="rect">
            <a:avLst/>
          </a:prstGeom>
          <a:noFill/>
        </p:spPr>
        <p:txBody>
          <a:bodyPr wrap="square" rtlCol="0">
            <a:spAutoFit/>
          </a:bodyPr>
          <a:lstStyle/>
          <a:p>
            <a:pPr marL="2171700" indent="-2171700"/>
            <a:r>
              <a:rPr lang="en-US" i="1" dirty="0">
                <a:solidFill>
                  <a:srgbClr val="FFFF00"/>
                </a:solidFill>
              </a:rPr>
              <a:t>every eligible </a:t>
            </a:r>
            <a:r>
              <a:rPr lang="en-US" i="1" dirty="0" smtClean="0">
                <a:solidFill>
                  <a:srgbClr val="FFFF00"/>
                </a:solidFill>
              </a:rPr>
              <a:t>youth </a:t>
            </a:r>
            <a:r>
              <a:rPr lang="en-US" dirty="0" smtClean="0">
                <a:solidFill>
                  <a:schemeClr val="bg1"/>
                </a:solidFill>
              </a:rPr>
              <a:t>:  we do not discriminate, or exclude boys that are different than our own. </a:t>
            </a:r>
            <a:endParaRPr lang="en-US" dirty="0">
              <a:solidFill>
                <a:schemeClr val="bg1"/>
              </a:solidFill>
            </a:endParaRPr>
          </a:p>
        </p:txBody>
      </p:sp>
      <p:sp>
        <p:nvSpPr>
          <p:cNvPr id="6" name="TextBox 5"/>
          <p:cNvSpPr txBox="1"/>
          <p:nvPr/>
        </p:nvSpPr>
        <p:spPr>
          <a:xfrm>
            <a:off x="2034540" y="4267200"/>
            <a:ext cx="6705600" cy="646331"/>
          </a:xfrm>
          <a:prstGeom prst="rect">
            <a:avLst/>
          </a:prstGeom>
          <a:noFill/>
        </p:spPr>
        <p:txBody>
          <a:bodyPr wrap="square" rtlCol="0">
            <a:spAutoFit/>
          </a:bodyPr>
          <a:lstStyle/>
          <a:p>
            <a:pPr marL="1485900" indent="-1485900"/>
            <a:r>
              <a:rPr lang="en-US" i="1" dirty="0" smtClean="0">
                <a:solidFill>
                  <a:srgbClr val="FFFF00"/>
                </a:solidFill>
              </a:rPr>
              <a:t>responsible </a:t>
            </a:r>
            <a:r>
              <a:rPr lang="en-US" dirty="0" smtClean="0">
                <a:solidFill>
                  <a:schemeClr val="bg1"/>
                </a:solidFill>
              </a:rPr>
              <a:t>:  we encourage boys to be self sufficient and take responsibility for their duties and actions.  </a:t>
            </a:r>
            <a:endParaRPr lang="en-US" dirty="0">
              <a:solidFill>
                <a:schemeClr val="bg1"/>
              </a:solidFill>
            </a:endParaRPr>
          </a:p>
        </p:txBody>
      </p:sp>
      <p:sp>
        <p:nvSpPr>
          <p:cNvPr id="7" name="TextBox 6"/>
          <p:cNvSpPr txBox="1"/>
          <p:nvPr/>
        </p:nvSpPr>
        <p:spPr>
          <a:xfrm>
            <a:off x="1889760" y="4351406"/>
            <a:ext cx="6705600" cy="646331"/>
          </a:xfrm>
          <a:prstGeom prst="rect">
            <a:avLst/>
          </a:prstGeom>
          <a:noFill/>
        </p:spPr>
        <p:txBody>
          <a:bodyPr wrap="square" rtlCol="0">
            <a:spAutoFit/>
          </a:bodyPr>
          <a:lstStyle/>
          <a:p>
            <a:pPr marL="1485900" indent="-1485900"/>
            <a:r>
              <a:rPr lang="en-US" i="1" dirty="0" smtClean="0">
                <a:solidFill>
                  <a:srgbClr val="FFFF00"/>
                </a:solidFill>
              </a:rPr>
              <a:t>participating </a:t>
            </a:r>
            <a:r>
              <a:rPr lang="en-US" dirty="0" smtClean="0">
                <a:solidFill>
                  <a:schemeClr val="bg1"/>
                </a:solidFill>
              </a:rPr>
              <a:t>:  we promote self confidence and avoid any discouraging words.</a:t>
            </a:r>
            <a:endParaRPr lang="en-US" dirty="0">
              <a:solidFill>
                <a:schemeClr val="bg1"/>
              </a:solidFill>
            </a:endParaRPr>
          </a:p>
        </p:txBody>
      </p:sp>
      <p:sp>
        <p:nvSpPr>
          <p:cNvPr id="8" name="TextBox 7"/>
          <p:cNvSpPr txBox="1"/>
          <p:nvPr/>
        </p:nvSpPr>
        <p:spPr>
          <a:xfrm>
            <a:off x="1905000" y="4405699"/>
            <a:ext cx="6705600" cy="369332"/>
          </a:xfrm>
          <a:prstGeom prst="rect">
            <a:avLst/>
          </a:prstGeom>
          <a:noFill/>
        </p:spPr>
        <p:txBody>
          <a:bodyPr wrap="square" rtlCol="0">
            <a:spAutoFit/>
          </a:bodyPr>
          <a:lstStyle/>
          <a:p>
            <a:pPr marL="1485900" indent="-1485900"/>
            <a:r>
              <a:rPr lang="en-US" i="1" dirty="0" smtClean="0">
                <a:solidFill>
                  <a:srgbClr val="FFFF00"/>
                </a:solidFill>
              </a:rPr>
              <a:t>leader </a:t>
            </a:r>
            <a:r>
              <a:rPr lang="en-US" dirty="0" smtClean="0">
                <a:solidFill>
                  <a:schemeClr val="bg1"/>
                </a:solidFill>
              </a:rPr>
              <a:t>:  we introduce leadership in Cub Scouts by our example.</a:t>
            </a:r>
            <a:endParaRPr lang="en-US" dirty="0">
              <a:solidFill>
                <a:schemeClr val="bg1"/>
              </a:solidFill>
            </a:endParaRPr>
          </a:p>
        </p:txBody>
      </p:sp>
      <p:sp>
        <p:nvSpPr>
          <p:cNvPr id="9" name="TextBox 8"/>
          <p:cNvSpPr txBox="1"/>
          <p:nvPr/>
        </p:nvSpPr>
        <p:spPr>
          <a:xfrm>
            <a:off x="2747734" y="3805382"/>
            <a:ext cx="5109219" cy="369332"/>
          </a:xfrm>
          <a:prstGeom prst="rect">
            <a:avLst/>
          </a:prstGeom>
          <a:noFill/>
        </p:spPr>
        <p:txBody>
          <a:bodyPr wrap="none" rtlCol="0">
            <a:spAutoFit/>
          </a:bodyPr>
          <a:lstStyle/>
          <a:p>
            <a:r>
              <a:rPr lang="en-US" dirty="0" smtClean="0">
                <a:solidFill>
                  <a:srgbClr val="FFFF00"/>
                </a:solidFill>
              </a:rPr>
              <a:t>A vision with just a few, but very powerful words:</a:t>
            </a:r>
            <a:endParaRPr lang="en-US" dirty="0">
              <a:solidFill>
                <a:srgbClr val="FFFF00"/>
              </a:solidFill>
            </a:endParaRPr>
          </a:p>
        </p:txBody>
      </p:sp>
    </p:spTree>
    <p:extLst>
      <p:ext uri="{BB962C8B-B14F-4D97-AF65-F5344CB8AC3E}">
        <p14:creationId xmlns:p14="http://schemas.microsoft.com/office/powerpoint/2010/main" val="355527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0"/>
                            </p:stCondLst>
                            <p:childTnLst>
                              <p:par>
                                <p:cTn id="27" presetID="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par>
                          <p:cTn id="35" fill="hold">
                            <p:stCondLst>
                              <p:cond delay="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Sketch Rockwell" pitchFamily="2" charset="0"/>
                <a:ea typeface="Trebuchet MS" pitchFamily="34" charset="0"/>
                <a:cs typeface="Trebuchet MS" pitchFamily="34" charset="0"/>
              </a:rPr>
              <a:t>Meeting Room Reservations</a:t>
            </a:r>
            <a:endParaRPr lang="en-US" sz="3600" dirty="0"/>
          </a:p>
        </p:txBody>
      </p:sp>
      <p:sp>
        <p:nvSpPr>
          <p:cNvPr id="3" name="Content Placeholder 2"/>
          <p:cNvSpPr>
            <a:spLocks noGrp="1"/>
          </p:cNvSpPr>
          <p:nvPr>
            <p:ph idx="1"/>
          </p:nvPr>
        </p:nvSpPr>
        <p:spPr>
          <a:xfrm>
            <a:off x="1597891" y="1431636"/>
            <a:ext cx="7317509" cy="4839855"/>
          </a:xfrm>
        </p:spPr>
        <p:txBody>
          <a:bodyPr/>
          <a:lstStyle/>
          <a:p>
            <a:pPr marL="0" indent="0">
              <a:buNone/>
            </a:pPr>
            <a:r>
              <a:rPr lang="en-US" sz="2000" dirty="0" smtClean="0"/>
              <a:t>Cub Scouts meet, and so a leader must arrange for a suitable meeting place.  We typically meet in one of the following:</a:t>
            </a:r>
          </a:p>
          <a:p>
            <a:pPr marL="0" indent="0">
              <a:buNone/>
            </a:pPr>
            <a:endParaRPr lang="en-US" sz="2000" dirty="0"/>
          </a:p>
          <a:p>
            <a:pPr marL="1660525" lvl="2"/>
            <a:r>
              <a:rPr lang="en-US" dirty="0" smtClean="0"/>
              <a:t>St. Angela Room or Hall</a:t>
            </a:r>
          </a:p>
          <a:p>
            <a:pPr marL="1660525" lvl="2"/>
            <a:r>
              <a:rPr lang="en-US" dirty="0" smtClean="0"/>
              <a:t>The Scout House</a:t>
            </a:r>
          </a:p>
          <a:p>
            <a:pPr marL="1660525" lvl="2"/>
            <a:r>
              <a:rPr lang="en-US" dirty="0" smtClean="0"/>
              <a:t>A Parent’s House</a:t>
            </a:r>
          </a:p>
          <a:p>
            <a:pPr marL="1660525" lvl="2"/>
            <a:r>
              <a:rPr lang="en-US" dirty="0" smtClean="0"/>
              <a:t>An Outdoor Venue (SAM field or park)</a:t>
            </a:r>
          </a:p>
          <a:p>
            <a:pPr marL="1660525" lvl="2"/>
            <a:endParaRPr lang="en-US" dirty="0" smtClean="0"/>
          </a:p>
          <a:p>
            <a:pPr marL="0" indent="0">
              <a:buNone/>
            </a:pPr>
            <a:r>
              <a:rPr lang="en-US" sz="2000" dirty="0" smtClean="0"/>
              <a:t>All of these (except a public park) will need a reservation in advance.  Your Committee Chair or designee is responsible for all room reservations at both the Church and Scout House.  You will usually need a few weeks notice, and availability in not guaranteed, so always have a backup plan in mind!</a:t>
            </a:r>
            <a:endParaRPr lang="en-US" sz="2000" dirty="0"/>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118947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Sketch Rockwell" pitchFamily="2" charset="0"/>
                <a:ea typeface="Trebuchet MS" pitchFamily="34" charset="0"/>
                <a:cs typeface="Trebuchet MS" pitchFamily="34" charset="0"/>
              </a:rPr>
              <a:t>Money </a:t>
            </a:r>
            <a:endParaRPr lang="en-US" sz="4800" dirty="0"/>
          </a:p>
        </p:txBody>
      </p:sp>
      <p:sp>
        <p:nvSpPr>
          <p:cNvPr id="3" name="Content Placeholder 2"/>
          <p:cNvSpPr>
            <a:spLocks noGrp="1"/>
          </p:cNvSpPr>
          <p:nvPr>
            <p:ph idx="1"/>
          </p:nvPr>
        </p:nvSpPr>
        <p:spPr>
          <a:xfrm>
            <a:off x="1597891" y="1299412"/>
            <a:ext cx="7317509" cy="4972080"/>
          </a:xfrm>
        </p:spPr>
        <p:txBody>
          <a:bodyPr/>
          <a:lstStyle/>
          <a:p>
            <a:pPr marL="0" indent="0">
              <a:buNone/>
            </a:pPr>
            <a:r>
              <a:rPr lang="en-US" sz="2000" dirty="0" smtClean="0"/>
              <a:t>The pack is responsible to raise all the money needed to put on the program for our boys.  This is done through registration fees (about half goes to national and the remainder to the pack) and our fundraisers. As you can see from this graph, about 60% of our budget is obtained through fundraisers.  Fundraisers not only make the program affordable for all, but they also teach our boys self sufficiency. </a:t>
            </a:r>
            <a:endParaRPr lang="en-US" sz="2000" dirty="0"/>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graphicFrame>
        <p:nvGraphicFramePr>
          <p:cNvPr id="5" name="Chart 4"/>
          <p:cNvGraphicFramePr/>
          <p:nvPr>
            <p:extLst>
              <p:ext uri="{D42A27DB-BD31-4B8C-83A1-F6EECF244321}">
                <p14:modId xmlns:p14="http://schemas.microsoft.com/office/powerpoint/2010/main" val="4257465079"/>
              </p:ext>
            </p:extLst>
          </p:nvPr>
        </p:nvGraphicFramePr>
        <p:xfrm>
          <a:off x="1852864" y="3850104"/>
          <a:ext cx="6894094" cy="2316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663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Sketch Rockwell" pitchFamily="2" charset="0"/>
                <a:ea typeface="Trebuchet MS" pitchFamily="34" charset="0"/>
                <a:cs typeface="Trebuchet MS" pitchFamily="34" charset="0"/>
              </a:rPr>
              <a:t>Money </a:t>
            </a:r>
            <a:endParaRPr lang="en-US" sz="4800" dirty="0"/>
          </a:p>
        </p:txBody>
      </p:sp>
      <p:sp>
        <p:nvSpPr>
          <p:cNvPr id="3" name="Content Placeholder 2"/>
          <p:cNvSpPr>
            <a:spLocks noGrp="1"/>
          </p:cNvSpPr>
          <p:nvPr>
            <p:ph idx="1"/>
          </p:nvPr>
        </p:nvSpPr>
        <p:spPr>
          <a:xfrm>
            <a:off x="1524000" y="1203159"/>
            <a:ext cx="7317509" cy="4972080"/>
          </a:xfrm>
        </p:spPr>
        <p:txBody>
          <a:bodyPr/>
          <a:lstStyle/>
          <a:p>
            <a:pPr marL="0" indent="0">
              <a:buNone/>
            </a:pPr>
            <a:r>
              <a:rPr lang="en-US" sz="2000" dirty="0" smtClean="0"/>
              <a:t>As leaders, we need to not only to participate in fundraisers, but may be asked to assist in their promotion and operation.  A few things to keep in mind:</a:t>
            </a:r>
          </a:p>
          <a:p>
            <a:pPr marL="0" indent="0">
              <a:buNone/>
            </a:pPr>
            <a:endParaRPr lang="en-US" sz="2000" dirty="0"/>
          </a:p>
          <a:p>
            <a:pPr>
              <a:buFontTx/>
              <a:buChar char="-"/>
            </a:pPr>
            <a:r>
              <a:rPr lang="en-US" sz="2000" dirty="0" smtClean="0"/>
              <a:t>All expenses must be approved in advance from the committee.</a:t>
            </a:r>
          </a:p>
          <a:p>
            <a:pPr>
              <a:buFontTx/>
              <a:buChar char="-"/>
            </a:pPr>
            <a:r>
              <a:rPr lang="en-US" sz="2000" dirty="0" smtClean="0"/>
              <a:t>The treasurer, and committee, should be made aware of all financial transactions, including den-related transactions.</a:t>
            </a:r>
          </a:p>
          <a:p>
            <a:pPr>
              <a:buFontTx/>
              <a:buChar char="-"/>
            </a:pPr>
            <a:r>
              <a:rPr lang="en-US" sz="2000" dirty="0" smtClean="0"/>
              <a:t>All expenses are submitted via the Expense report that is available on the pack website.  All receipts must be included.</a:t>
            </a:r>
          </a:p>
          <a:p>
            <a:pPr>
              <a:buFontTx/>
              <a:buChar char="-"/>
            </a:pPr>
            <a:r>
              <a:rPr lang="en-US" sz="2000" dirty="0" smtClean="0"/>
              <a:t>If you are collecting money for an event, then you will submit the money along with a Deposit report – also available on the pack website.</a:t>
            </a:r>
            <a:endParaRPr lang="en-US" sz="2000" dirty="0"/>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1929284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74638"/>
            <a:ext cx="7475621" cy="1143000"/>
          </a:xfrm>
        </p:spPr>
        <p:txBody>
          <a:bodyPr/>
          <a:lstStyle/>
          <a:p>
            <a:pPr algn="ctr"/>
            <a:r>
              <a:rPr lang="en-US" sz="3800" dirty="0" smtClean="0">
                <a:latin typeface="Sketch Rockwell" pitchFamily="2" charset="0"/>
                <a:ea typeface="Trebuchet MS" pitchFamily="34" charset="0"/>
                <a:cs typeface="Trebuchet MS" pitchFamily="34" charset="0"/>
              </a:rPr>
              <a:t>When Do I Wear a Uniform?</a:t>
            </a:r>
            <a:endParaRPr lang="en-US" sz="3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1762275"/>
              </p:ext>
            </p:extLst>
          </p:nvPr>
        </p:nvGraphicFramePr>
        <p:xfrm>
          <a:off x="2213812" y="1503947"/>
          <a:ext cx="5811253" cy="3879175"/>
        </p:xfrm>
        <a:graphic>
          <a:graphicData uri="http://schemas.openxmlformats.org/drawingml/2006/table">
            <a:tbl>
              <a:tblPr>
                <a:tableStyleId>{5C22544A-7EE6-4342-B048-85BDC9FD1C3A}</a:tableStyleId>
              </a:tblPr>
              <a:tblGrid>
                <a:gridCol w="2490535"/>
                <a:gridCol w="1684421"/>
                <a:gridCol w="1636297"/>
              </a:tblGrid>
              <a:tr h="306587">
                <a:tc>
                  <a:txBody>
                    <a:bodyPr/>
                    <a:lstStyle/>
                    <a:p>
                      <a:pPr algn="l" fontAlgn="b"/>
                      <a:endParaRPr lang="en-US" sz="1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n-lt"/>
                        </a:rPr>
                        <a:t>Pack Leaders </a:t>
                      </a:r>
                      <a:endParaRPr lang="en-US" sz="1800" b="0" i="0" u="none" strike="noStrike">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n-lt"/>
                        </a:rPr>
                        <a:t>Den Leaders</a:t>
                      </a:r>
                      <a:endParaRPr lang="en-US" sz="1800" b="0" i="0" u="none" strike="noStrike">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8582">
                <a:tc>
                  <a:txBody>
                    <a:bodyPr/>
                    <a:lstStyle/>
                    <a:p>
                      <a:pPr algn="l" fontAlgn="b"/>
                      <a:endParaRPr lang="en-US" sz="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7">
                <a:tc>
                  <a:txBody>
                    <a:bodyPr/>
                    <a:lstStyle/>
                    <a:p>
                      <a:pPr algn="l" fontAlgn="b"/>
                      <a:r>
                        <a:rPr lang="en-US" sz="1800" u="none" strike="noStrike" dirty="0">
                          <a:solidFill>
                            <a:schemeClr val="bg1"/>
                          </a:solidFill>
                          <a:effectLst/>
                          <a:latin typeface="+mn-lt"/>
                        </a:rPr>
                        <a:t>Pack Meetings</a:t>
                      </a:r>
                      <a:endParaRPr lang="en-US" sz="1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b="1" u="none" strike="noStrike" dirty="0">
                          <a:solidFill>
                            <a:schemeClr val="bg1"/>
                          </a:solidFill>
                          <a:effectLst/>
                          <a:latin typeface="+mn-lt"/>
                        </a:rPr>
                        <a:t>Class A</a:t>
                      </a:r>
                      <a:endParaRPr lang="en-US" sz="2000" b="1"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b="1" u="none" strike="noStrike">
                          <a:solidFill>
                            <a:schemeClr val="bg1"/>
                          </a:solidFill>
                          <a:effectLst/>
                          <a:latin typeface="+mn-lt"/>
                        </a:rPr>
                        <a:t>Class A</a:t>
                      </a:r>
                      <a:endParaRPr lang="en-US" sz="2000" b="1" i="0" u="none" strike="noStrike">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7">
                <a:tc>
                  <a:txBody>
                    <a:bodyPr/>
                    <a:lstStyle/>
                    <a:p>
                      <a:pPr algn="l" fontAlgn="b"/>
                      <a:r>
                        <a:rPr lang="en-US" sz="1800" u="none" strike="noStrike" dirty="0">
                          <a:solidFill>
                            <a:schemeClr val="bg1"/>
                          </a:solidFill>
                          <a:effectLst/>
                          <a:latin typeface="+mn-lt"/>
                        </a:rPr>
                        <a:t>Blue &amp; Gold </a:t>
                      </a:r>
                      <a:endParaRPr lang="en-US" sz="1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b="1" u="none" strike="noStrike" dirty="0">
                          <a:solidFill>
                            <a:schemeClr val="bg1"/>
                          </a:solidFill>
                          <a:effectLst/>
                          <a:latin typeface="+mn-lt"/>
                        </a:rPr>
                        <a:t>Class A</a:t>
                      </a:r>
                      <a:endParaRPr lang="en-US" sz="2000" b="1"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b="1" u="none" strike="noStrike" dirty="0">
                          <a:solidFill>
                            <a:schemeClr val="bg1"/>
                          </a:solidFill>
                          <a:effectLst/>
                          <a:latin typeface="+mn-lt"/>
                        </a:rPr>
                        <a:t>Class A</a:t>
                      </a:r>
                      <a:endParaRPr lang="en-US" sz="2000" b="1"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7">
                <a:tc>
                  <a:txBody>
                    <a:bodyPr/>
                    <a:lstStyle/>
                    <a:p>
                      <a:pPr algn="l" fontAlgn="b"/>
                      <a:r>
                        <a:rPr lang="en-US" sz="1800" u="none" strike="noStrike" dirty="0" err="1">
                          <a:solidFill>
                            <a:schemeClr val="bg1"/>
                          </a:solidFill>
                          <a:effectLst/>
                          <a:latin typeface="+mn-lt"/>
                        </a:rPr>
                        <a:t>Derbys</a:t>
                      </a:r>
                      <a:endParaRPr lang="en-US" sz="1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dirty="0">
                          <a:solidFill>
                            <a:srgbClr val="FFFF00"/>
                          </a:solidFill>
                          <a:effectLst/>
                          <a:latin typeface="+mn-lt"/>
                        </a:rPr>
                        <a:t>Class B</a:t>
                      </a:r>
                      <a:endParaRPr lang="en-US" sz="2000" b="0" i="0" u="none" strike="noStrike" dirty="0">
                        <a:solidFill>
                          <a:srgbClr val="FFFF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a:solidFill>
                            <a:srgbClr val="FFFF00"/>
                          </a:solidFill>
                          <a:effectLst/>
                          <a:latin typeface="+mn-lt"/>
                        </a:rPr>
                        <a:t>Class B</a:t>
                      </a:r>
                      <a:endParaRPr lang="en-US" sz="2000" b="0" i="0" u="none" strike="noStrike">
                        <a:solidFill>
                          <a:srgbClr val="FFFF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9929">
                <a:tc>
                  <a:txBody>
                    <a:bodyPr/>
                    <a:lstStyle/>
                    <a:p>
                      <a:pPr algn="l" fontAlgn="b"/>
                      <a:r>
                        <a:rPr lang="en-US" sz="1800" u="none" strike="noStrike" dirty="0">
                          <a:solidFill>
                            <a:schemeClr val="bg1"/>
                          </a:solidFill>
                          <a:effectLst/>
                          <a:latin typeface="+mn-lt"/>
                        </a:rPr>
                        <a:t>Pack Nature Outings</a:t>
                      </a:r>
                      <a:endParaRPr lang="en-US" sz="1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dirty="0">
                          <a:solidFill>
                            <a:srgbClr val="FFFF00"/>
                          </a:solidFill>
                          <a:effectLst/>
                          <a:latin typeface="+mn-lt"/>
                        </a:rPr>
                        <a:t>Class B</a:t>
                      </a:r>
                      <a:endParaRPr lang="en-US" sz="2000" b="0" i="0" u="none" strike="noStrike" dirty="0">
                        <a:solidFill>
                          <a:srgbClr val="FFFF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dirty="0">
                          <a:solidFill>
                            <a:srgbClr val="FFFF00"/>
                          </a:solidFill>
                          <a:effectLst/>
                          <a:latin typeface="+mn-lt"/>
                        </a:rPr>
                        <a:t>Class B</a:t>
                      </a:r>
                      <a:endParaRPr lang="en-US" sz="2000" b="0" i="0" u="none" strike="noStrike" dirty="0">
                        <a:solidFill>
                          <a:srgbClr val="FFFF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93294">
                <a:tc>
                  <a:txBody>
                    <a:bodyPr/>
                    <a:lstStyle/>
                    <a:p>
                      <a:pPr algn="l" fontAlgn="b"/>
                      <a:r>
                        <a:rPr lang="en-US" sz="1800" u="none" strike="noStrike" dirty="0">
                          <a:solidFill>
                            <a:schemeClr val="bg1"/>
                          </a:solidFill>
                          <a:effectLst/>
                          <a:latin typeface="+mn-lt"/>
                        </a:rPr>
                        <a:t>Den Meetings</a:t>
                      </a:r>
                      <a:endParaRPr lang="en-US" sz="1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dirty="0">
                          <a:solidFill>
                            <a:schemeClr val="accent5">
                              <a:lumMod val="60000"/>
                              <a:lumOff val="40000"/>
                            </a:schemeClr>
                          </a:solidFill>
                          <a:effectLst/>
                          <a:latin typeface="+mn-lt"/>
                        </a:rPr>
                        <a:t>none</a:t>
                      </a:r>
                      <a:endParaRPr lang="en-US" sz="2000" b="0" i="0" u="none" strike="noStrike" dirty="0">
                        <a:solidFill>
                          <a:schemeClr val="accent5">
                            <a:lumMod val="60000"/>
                            <a:lumOff val="40000"/>
                          </a:schemeClr>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b="1" u="none" strike="noStrike" dirty="0">
                          <a:solidFill>
                            <a:schemeClr val="bg1"/>
                          </a:solidFill>
                          <a:effectLst/>
                          <a:latin typeface="+mn-lt"/>
                        </a:rPr>
                        <a:t>Class A</a:t>
                      </a:r>
                      <a:endParaRPr lang="en-US" sz="2000" b="1"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1580">
                <a:tc>
                  <a:txBody>
                    <a:bodyPr/>
                    <a:lstStyle/>
                    <a:p>
                      <a:pPr algn="l" fontAlgn="b"/>
                      <a:r>
                        <a:rPr lang="en-US" sz="1800" u="none" strike="noStrike" dirty="0">
                          <a:solidFill>
                            <a:schemeClr val="bg1"/>
                          </a:solidFill>
                          <a:effectLst/>
                          <a:latin typeface="+mn-lt"/>
                        </a:rPr>
                        <a:t>Den Nature Outings</a:t>
                      </a:r>
                      <a:endParaRPr lang="en-US" sz="1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b" latinLnBrk="0" hangingPunct="1"/>
                      <a:r>
                        <a:rPr lang="en-US" sz="2000" u="none" strike="noStrike" kern="1200" dirty="0">
                          <a:solidFill>
                            <a:schemeClr val="accent5">
                              <a:lumMod val="60000"/>
                              <a:lumOff val="40000"/>
                            </a:schemeClr>
                          </a:solidFill>
                          <a:effectLst/>
                          <a:latin typeface="+mn-lt"/>
                          <a:ea typeface="+mn-ea"/>
                          <a:cs typeface="+mn-cs"/>
                        </a:rPr>
                        <a:t>none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dirty="0">
                          <a:solidFill>
                            <a:srgbClr val="FFFF00"/>
                          </a:solidFill>
                          <a:effectLst/>
                          <a:latin typeface="+mn-lt"/>
                        </a:rPr>
                        <a:t>Class B</a:t>
                      </a:r>
                      <a:endParaRPr lang="en-US" sz="2000" b="0" i="0" u="none" strike="noStrike" dirty="0">
                        <a:solidFill>
                          <a:srgbClr val="FFFF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17358">
                <a:tc>
                  <a:txBody>
                    <a:bodyPr/>
                    <a:lstStyle/>
                    <a:p>
                      <a:pPr algn="l" fontAlgn="b"/>
                      <a:r>
                        <a:rPr lang="en-US" sz="1800" u="none" strike="noStrike" dirty="0">
                          <a:solidFill>
                            <a:schemeClr val="bg1"/>
                          </a:solidFill>
                          <a:effectLst/>
                          <a:latin typeface="+mn-lt"/>
                        </a:rPr>
                        <a:t>Public Ceremonies</a:t>
                      </a:r>
                      <a:endParaRPr lang="en-US" sz="1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b="1" u="none" strike="noStrike" dirty="0">
                          <a:solidFill>
                            <a:schemeClr val="bg1"/>
                          </a:solidFill>
                          <a:effectLst/>
                          <a:latin typeface="+mn-lt"/>
                        </a:rPr>
                        <a:t>Class A</a:t>
                      </a:r>
                      <a:endParaRPr lang="en-US" sz="2000" b="1"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b="1" u="none" strike="noStrike" dirty="0">
                          <a:solidFill>
                            <a:schemeClr val="bg1"/>
                          </a:solidFill>
                          <a:effectLst/>
                          <a:latin typeface="+mn-lt"/>
                        </a:rPr>
                        <a:t>Class A</a:t>
                      </a:r>
                      <a:endParaRPr lang="en-US" sz="2000" b="1"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86568">
                <a:tc>
                  <a:txBody>
                    <a:bodyPr/>
                    <a:lstStyle/>
                    <a:p>
                      <a:pPr algn="l" fontAlgn="b"/>
                      <a:r>
                        <a:rPr lang="en-US" sz="1800" u="none" strike="noStrike" dirty="0">
                          <a:solidFill>
                            <a:schemeClr val="bg1"/>
                          </a:solidFill>
                          <a:effectLst/>
                          <a:latin typeface="+mn-lt"/>
                        </a:rPr>
                        <a:t>Roundtable Meetings</a:t>
                      </a:r>
                      <a:endParaRPr lang="en-US" sz="1800" b="0"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b="1" u="none" strike="noStrike" dirty="0">
                          <a:solidFill>
                            <a:schemeClr val="bg1"/>
                          </a:solidFill>
                          <a:effectLst/>
                          <a:latin typeface="+mn-lt"/>
                        </a:rPr>
                        <a:t>Class A</a:t>
                      </a:r>
                      <a:endParaRPr lang="en-US" sz="2000" b="1"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b="1" u="none" strike="noStrike" dirty="0">
                          <a:solidFill>
                            <a:schemeClr val="bg1"/>
                          </a:solidFill>
                          <a:effectLst/>
                          <a:latin typeface="+mn-lt"/>
                        </a:rPr>
                        <a:t>Class A</a:t>
                      </a:r>
                      <a:endParaRPr lang="en-US" sz="2000" b="1" i="0" u="none" strike="noStrike" dirty="0">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2302">
                <a:tc>
                  <a:txBody>
                    <a:bodyPr/>
                    <a:lstStyle/>
                    <a:p>
                      <a:pPr algn="l" fontAlgn="b"/>
                      <a:r>
                        <a:rPr lang="en-US" sz="1800" u="none" strike="noStrike">
                          <a:solidFill>
                            <a:schemeClr val="bg1"/>
                          </a:solidFill>
                          <a:effectLst/>
                          <a:latin typeface="+mn-lt"/>
                        </a:rPr>
                        <a:t>Pack Leader Meetings</a:t>
                      </a:r>
                      <a:endParaRPr lang="en-US" sz="1800" b="0" i="0" u="none" strike="noStrike">
                        <a:solidFill>
                          <a:schemeClr val="bg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b" latinLnBrk="0" hangingPunct="1"/>
                      <a:r>
                        <a:rPr lang="en-US" sz="2000" u="none" strike="noStrike" kern="1200">
                          <a:solidFill>
                            <a:schemeClr val="accent5">
                              <a:lumMod val="60000"/>
                              <a:lumOff val="40000"/>
                            </a:schemeClr>
                          </a:solidFill>
                          <a:effectLst/>
                          <a:latin typeface="+mn-lt"/>
                          <a:ea typeface="+mn-ea"/>
                          <a:cs typeface="+mn-cs"/>
                        </a:rPr>
                        <a:t>none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b" latinLnBrk="0" hangingPunct="1"/>
                      <a:r>
                        <a:rPr lang="en-US" sz="2000" u="none" strike="noStrike" kern="1200" dirty="0">
                          <a:solidFill>
                            <a:schemeClr val="accent5">
                              <a:lumMod val="60000"/>
                              <a:lumOff val="40000"/>
                            </a:schemeClr>
                          </a:solidFill>
                          <a:effectLst/>
                          <a:latin typeface="+mn-lt"/>
                          <a:ea typeface="+mn-ea"/>
                          <a:cs typeface="+mn-cs"/>
                        </a:rPr>
                        <a:t>none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4042631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Sketch Rockwell" pitchFamily="2" charset="0"/>
                <a:ea typeface="Trebuchet MS" pitchFamily="34" charset="0"/>
                <a:cs typeface="Trebuchet MS" pitchFamily="34" charset="0"/>
              </a:rPr>
              <a:t>ScoutTrack</a:t>
            </a:r>
            <a:endParaRPr lang="en-US" dirty="0"/>
          </a:p>
        </p:txBody>
      </p:sp>
      <p:sp>
        <p:nvSpPr>
          <p:cNvPr id="3" name="Content Placeholder 2"/>
          <p:cNvSpPr>
            <a:spLocks noGrp="1"/>
          </p:cNvSpPr>
          <p:nvPr>
            <p:ph idx="1"/>
          </p:nvPr>
        </p:nvSpPr>
        <p:spPr>
          <a:xfrm>
            <a:off x="1597891" y="1431636"/>
            <a:ext cx="7317509" cy="4367585"/>
          </a:xfrm>
        </p:spPr>
        <p:txBody>
          <a:bodyPr/>
          <a:lstStyle/>
          <a:p>
            <a:pPr marL="0" indent="0">
              <a:buNone/>
            </a:pPr>
            <a:r>
              <a:rPr lang="en-US" sz="2000" dirty="0" err="1" smtClean="0"/>
              <a:t>ScoutTrack</a:t>
            </a:r>
            <a:r>
              <a:rPr lang="en-US" sz="2000" dirty="0" smtClean="0"/>
              <a:t> is an on-line advancement database that we utilize to track advancement and awards for every Scout. It can be found at </a:t>
            </a:r>
            <a:r>
              <a:rPr lang="en-US" sz="2000" b="1" dirty="0" smtClean="0">
                <a:solidFill>
                  <a:srgbClr val="F4EE00"/>
                </a:solidFill>
              </a:rPr>
              <a:t>http://scouttrack.cubpack811.org</a:t>
            </a:r>
            <a:r>
              <a:rPr lang="en-US" sz="2000" dirty="0" smtClean="0"/>
              <a:t>, or via the link on the Family Menu.  Every parent is issued credentials to access the site and view their son’s progress.</a:t>
            </a:r>
          </a:p>
          <a:p>
            <a:pPr marL="0" indent="0">
              <a:buNone/>
            </a:pPr>
            <a:endParaRPr lang="en-US" sz="2000" dirty="0"/>
          </a:p>
          <a:p>
            <a:pPr marL="0" indent="0">
              <a:buNone/>
            </a:pPr>
            <a:r>
              <a:rPr lang="en-US" sz="2000" dirty="0" smtClean="0"/>
              <a:t>Den Leaders or Assistants are responsible for entering all achievements into </a:t>
            </a:r>
            <a:r>
              <a:rPr lang="en-US" sz="2000" dirty="0" err="1" smtClean="0"/>
              <a:t>ScoutTrack</a:t>
            </a:r>
            <a:r>
              <a:rPr lang="en-US" sz="2000" dirty="0" smtClean="0"/>
              <a:t>.  Entries made at least a week prior to a Pack Meeting will be awarded at that month’s meeting.  Den Leaders should encourage their families to check </a:t>
            </a:r>
            <a:r>
              <a:rPr lang="en-US" sz="2000" dirty="0" err="1" smtClean="0"/>
              <a:t>ScoutTrack</a:t>
            </a:r>
            <a:r>
              <a:rPr lang="en-US" sz="2000" dirty="0" smtClean="0"/>
              <a:t> on a monthly basis to keep in touch with their son’s progress.</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2410267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Sketch Rockwell" pitchFamily="2" charset="0"/>
                <a:ea typeface="Trebuchet MS" pitchFamily="34" charset="0"/>
                <a:cs typeface="Trebuchet MS" pitchFamily="34" charset="0"/>
              </a:rPr>
              <a:t>Leader Resources</a:t>
            </a:r>
            <a:endParaRPr lang="en-US" dirty="0"/>
          </a:p>
        </p:txBody>
      </p:sp>
      <p:sp>
        <p:nvSpPr>
          <p:cNvPr id="3" name="Content Placeholder 2"/>
          <p:cNvSpPr>
            <a:spLocks noGrp="1"/>
          </p:cNvSpPr>
          <p:nvPr>
            <p:ph idx="1"/>
          </p:nvPr>
        </p:nvSpPr>
        <p:spPr>
          <a:xfrm>
            <a:off x="1597891" y="1311443"/>
            <a:ext cx="7317509" cy="3096176"/>
          </a:xfrm>
        </p:spPr>
        <p:txBody>
          <a:bodyPr/>
          <a:lstStyle/>
          <a:p>
            <a:pPr marL="0" indent="0">
              <a:buNone/>
            </a:pPr>
            <a:r>
              <a:rPr lang="en-US" sz="2400" b="1" dirty="0" smtClean="0">
                <a:solidFill>
                  <a:srgbClr val="F4EE00"/>
                </a:solidFill>
              </a:rPr>
              <a:t>CubPack811.org</a:t>
            </a:r>
          </a:p>
          <a:p>
            <a:pPr marL="0" indent="0">
              <a:buNone/>
            </a:pPr>
            <a:r>
              <a:rPr lang="en-US" sz="2000" dirty="0" smtClean="0"/>
              <a:t>Our Pack Website has a ”hidden” archive that is available only to leaders.  When you log in using your leader credential, you will see an additional menu item for leaders</a:t>
            </a:r>
            <a:br>
              <a:rPr lang="en-US" sz="2000" dirty="0" smtClean="0"/>
            </a:br>
            <a:r>
              <a:rPr lang="en-US" sz="2000" dirty="0" smtClean="0"/>
              <a:t>called “File Library”.  Here you will find</a:t>
            </a:r>
            <a:br>
              <a:rPr lang="en-US" sz="2000" dirty="0" smtClean="0"/>
            </a:br>
            <a:r>
              <a:rPr lang="en-US" sz="2000" dirty="0" smtClean="0"/>
              <a:t>event and outing details from previous den</a:t>
            </a:r>
            <a:br>
              <a:rPr lang="en-US" sz="2000" dirty="0" smtClean="0"/>
            </a:br>
            <a:r>
              <a:rPr lang="en-US" sz="2000" dirty="0" smtClean="0"/>
              <a:t>and pack leaders.  Remember – you don’t</a:t>
            </a:r>
            <a:br>
              <a:rPr lang="en-US" sz="2000" dirty="0" smtClean="0"/>
            </a:br>
            <a:r>
              <a:rPr lang="en-US" sz="2000" dirty="0" smtClean="0"/>
              <a:t>have to re-invent the wheel – just keep it </a:t>
            </a:r>
            <a:br>
              <a:rPr lang="en-US" sz="2000" dirty="0" smtClean="0"/>
            </a:br>
            <a:r>
              <a:rPr lang="en-US" sz="2000" dirty="0" smtClean="0"/>
              <a:t>fresh!</a:t>
            </a:r>
          </a:p>
          <a:p>
            <a:pPr marL="0" indent="0">
              <a:buNone/>
            </a:pPr>
            <a:endParaRPr lang="en-US" sz="2000" dirty="0" smtClean="0"/>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
        <p:nvSpPr>
          <p:cNvPr id="7" name="Content Placeholder 2"/>
          <p:cNvSpPr txBox="1">
            <a:spLocks/>
          </p:cNvSpPr>
          <p:nvPr/>
        </p:nvSpPr>
        <p:spPr bwMode="auto">
          <a:xfrm>
            <a:off x="1654036" y="4415639"/>
            <a:ext cx="7317509" cy="172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chemeClr val="bg1"/>
                </a:solidFill>
                <a:latin typeface="Trebuchet MS"/>
                <a:ea typeface="Trebuchet MS"/>
                <a:cs typeface="Trebuchet MS"/>
              </a:defRPr>
            </a:lvl1pPr>
            <a:lvl2pPr marL="742950" indent="-285750" algn="l" defTabSz="457200" rtl="0" eaLnBrk="1" fontAlgn="base" hangingPunct="1">
              <a:spcBef>
                <a:spcPct val="20000"/>
              </a:spcBef>
              <a:spcAft>
                <a:spcPct val="0"/>
              </a:spcAft>
              <a:buFont typeface="Arial" charset="0"/>
              <a:buChar char="–"/>
              <a:defRPr sz="2200" kern="1200">
                <a:solidFill>
                  <a:schemeClr val="bg1"/>
                </a:solidFill>
                <a:latin typeface="Trebuchet MS"/>
                <a:ea typeface="Trebuchet MS"/>
                <a:cs typeface="Trebuchet MS"/>
              </a:defRPr>
            </a:lvl2pPr>
            <a:lvl3pPr marL="1143000" indent="-228600" algn="l" defTabSz="457200" rtl="0" eaLnBrk="1" fontAlgn="base" hangingPunct="1">
              <a:spcBef>
                <a:spcPct val="20000"/>
              </a:spcBef>
              <a:spcAft>
                <a:spcPct val="0"/>
              </a:spcAft>
              <a:buFont typeface="Arial" charset="0"/>
              <a:buChar char="•"/>
              <a:defRPr sz="2000" kern="1200">
                <a:solidFill>
                  <a:schemeClr val="bg1"/>
                </a:solidFill>
                <a:latin typeface="Trebuchet MS"/>
                <a:ea typeface="Trebuchet MS"/>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bg1"/>
                </a:solidFill>
                <a:latin typeface="Trebuchet MS"/>
                <a:ea typeface="Trebuchet MS"/>
                <a:cs typeface="Trebuchet MS"/>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Trebuchet MS"/>
                <a:ea typeface="Trebuchet MS"/>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b="1" dirty="0" smtClean="0">
                <a:solidFill>
                  <a:srgbClr val="F4EE00"/>
                </a:solidFill>
              </a:rPr>
              <a:t>Fellow Leaders</a:t>
            </a:r>
          </a:p>
          <a:p>
            <a:pPr marL="0" indent="0">
              <a:buFont typeface="Arial" charset="0"/>
              <a:buNone/>
            </a:pPr>
            <a:r>
              <a:rPr lang="en-US" sz="2000" dirty="0" smtClean="0"/>
              <a:t>Other leaders in the pack were once just as “green” as you. Do not be afraid to ask ANY of them for answers or ideas.  Our monthly leader meetings are a great time to present questions or problems to the group.</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5386" y="2731921"/>
            <a:ext cx="2346159" cy="208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28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Sketch Rockwell" pitchFamily="2" charset="0"/>
                <a:ea typeface="Trebuchet MS" pitchFamily="34" charset="0"/>
                <a:cs typeface="Trebuchet MS" pitchFamily="34" charset="0"/>
              </a:rPr>
              <a:t>Leader Resources</a:t>
            </a:r>
            <a:endParaRPr lang="en-US" dirty="0"/>
          </a:p>
        </p:txBody>
      </p:sp>
      <p:sp>
        <p:nvSpPr>
          <p:cNvPr id="3" name="Content Placeholder 2"/>
          <p:cNvSpPr>
            <a:spLocks noGrp="1"/>
          </p:cNvSpPr>
          <p:nvPr>
            <p:ph idx="1"/>
          </p:nvPr>
        </p:nvSpPr>
        <p:spPr>
          <a:xfrm>
            <a:off x="1524000" y="1227273"/>
            <a:ext cx="7391400" cy="1576136"/>
          </a:xfrm>
        </p:spPr>
        <p:txBody>
          <a:bodyPr/>
          <a:lstStyle/>
          <a:p>
            <a:pPr marL="0" indent="0">
              <a:buNone/>
            </a:pPr>
            <a:r>
              <a:rPr lang="en-US" sz="2400" b="1" dirty="0" smtClean="0">
                <a:solidFill>
                  <a:srgbClr val="F4EE00"/>
                </a:solidFill>
              </a:rPr>
              <a:t>BSA Publications</a:t>
            </a:r>
          </a:p>
          <a:p>
            <a:pPr marL="0" indent="0">
              <a:buNone/>
            </a:pPr>
            <a:r>
              <a:rPr lang="en-US" sz="2000" dirty="0" smtClean="0"/>
              <a:t>The Scout Shop has a host of inexpensive leader books that are full of ideas.  Many of these are available on our website as well.</a:t>
            </a:r>
          </a:p>
          <a:p>
            <a:pPr marL="0" indent="0">
              <a:buNone/>
            </a:pPr>
            <a:endParaRPr lang="en-US" sz="2000" dirty="0" smtClean="0"/>
          </a:p>
        </p:txBody>
      </p:sp>
      <p:sp>
        <p:nvSpPr>
          <p:cNvPr id="4"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
        <p:nvSpPr>
          <p:cNvPr id="7" name="Content Placeholder 2"/>
          <p:cNvSpPr txBox="1">
            <a:spLocks/>
          </p:cNvSpPr>
          <p:nvPr/>
        </p:nvSpPr>
        <p:spPr bwMode="auto">
          <a:xfrm>
            <a:off x="1524000" y="2803409"/>
            <a:ext cx="7317509" cy="172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chemeClr val="bg1"/>
                </a:solidFill>
                <a:latin typeface="Trebuchet MS"/>
                <a:ea typeface="Trebuchet MS"/>
                <a:cs typeface="Trebuchet MS"/>
              </a:defRPr>
            </a:lvl1pPr>
            <a:lvl2pPr marL="742950" indent="-285750" algn="l" defTabSz="457200" rtl="0" eaLnBrk="1" fontAlgn="base" hangingPunct="1">
              <a:spcBef>
                <a:spcPct val="20000"/>
              </a:spcBef>
              <a:spcAft>
                <a:spcPct val="0"/>
              </a:spcAft>
              <a:buFont typeface="Arial" charset="0"/>
              <a:buChar char="–"/>
              <a:defRPr sz="2200" kern="1200">
                <a:solidFill>
                  <a:schemeClr val="bg1"/>
                </a:solidFill>
                <a:latin typeface="Trebuchet MS"/>
                <a:ea typeface="Trebuchet MS"/>
                <a:cs typeface="Trebuchet MS"/>
              </a:defRPr>
            </a:lvl2pPr>
            <a:lvl3pPr marL="1143000" indent="-228600" algn="l" defTabSz="457200" rtl="0" eaLnBrk="1" fontAlgn="base" hangingPunct="1">
              <a:spcBef>
                <a:spcPct val="20000"/>
              </a:spcBef>
              <a:spcAft>
                <a:spcPct val="0"/>
              </a:spcAft>
              <a:buFont typeface="Arial" charset="0"/>
              <a:buChar char="•"/>
              <a:defRPr sz="2000" kern="1200">
                <a:solidFill>
                  <a:schemeClr val="bg1"/>
                </a:solidFill>
                <a:latin typeface="Trebuchet MS"/>
                <a:ea typeface="Trebuchet MS"/>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bg1"/>
                </a:solidFill>
                <a:latin typeface="Trebuchet MS"/>
                <a:ea typeface="Trebuchet MS"/>
                <a:cs typeface="Trebuchet MS"/>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Trebuchet MS"/>
                <a:ea typeface="Trebuchet MS"/>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b="1" dirty="0" smtClean="0">
                <a:solidFill>
                  <a:srgbClr val="F4EE00"/>
                </a:solidFill>
              </a:rPr>
              <a:t>Other Websites</a:t>
            </a:r>
          </a:p>
          <a:p>
            <a:pPr marL="0" indent="0">
              <a:buFont typeface="Arial" charset="0"/>
              <a:buNone/>
            </a:pPr>
            <a:r>
              <a:rPr lang="en-US" sz="2000" dirty="0" smtClean="0"/>
              <a:t>There are many sites on the web full of ideas for Cub leaders.  Check the leader page on our website for a partial list.  When all else fails, Google knows where to find a bounty of Cub Scout knowledge.</a:t>
            </a:r>
          </a:p>
        </p:txBody>
      </p:sp>
      <p:sp>
        <p:nvSpPr>
          <p:cNvPr id="8" name="Content Placeholder 2"/>
          <p:cNvSpPr txBox="1">
            <a:spLocks/>
          </p:cNvSpPr>
          <p:nvPr/>
        </p:nvSpPr>
        <p:spPr bwMode="auto">
          <a:xfrm>
            <a:off x="1524000" y="4523874"/>
            <a:ext cx="7233285" cy="180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chemeClr val="bg1"/>
                </a:solidFill>
                <a:latin typeface="Trebuchet MS"/>
                <a:ea typeface="Trebuchet MS"/>
                <a:cs typeface="Trebuchet MS"/>
              </a:defRPr>
            </a:lvl1pPr>
            <a:lvl2pPr marL="742950" indent="-285750" algn="l" defTabSz="457200" rtl="0" eaLnBrk="1" fontAlgn="base" hangingPunct="1">
              <a:spcBef>
                <a:spcPct val="20000"/>
              </a:spcBef>
              <a:spcAft>
                <a:spcPct val="0"/>
              </a:spcAft>
              <a:buFont typeface="Arial" charset="0"/>
              <a:buChar char="–"/>
              <a:defRPr sz="2200" kern="1200">
                <a:solidFill>
                  <a:schemeClr val="bg1"/>
                </a:solidFill>
                <a:latin typeface="Trebuchet MS"/>
                <a:ea typeface="Trebuchet MS"/>
                <a:cs typeface="Trebuchet MS"/>
              </a:defRPr>
            </a:lvl2pPr>
            <a:lvl3pPr marL="1143000" indent="-228600" algn="l" defTabSz="457200" rtl="0" eaLnBrk="1" fontAlgn="base" hangingPunct="1">
              <a:spcBef>
                <a:spcPct val="20000"/>
              </a:spcBef>
              <a:spcAft>
                <a:spcPct val="0"/>
              </a:spcAft>
              <a:buFont typeface="Arial" charset="0"/>
              <a:buChar char="•"/>
              <a:defRPr sz="2000" kern="1200">
                <a:solidFill>
                  <a:schemeClr val="bg1"/>
                </a:solidFill>
                <a:latin typeface="Trebuchet MS"/>
                <a:ea typeface="Trebuchet MS"/>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bg1"/>
                </a:solidFill>
                <a:latin typeface="Trebuchet MS"/>
                <a:ea typeface="Trebuchet MS"/>
                <a:cs typeface="Trebuchet MS"/>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Trebuchet MS"/>
                <a:ea typeface="Trebuchet MS"/>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b="1" dirty="0" err="1" smtClean="0">
                <a:solidFill>
                  <a:srgbClr val="F4EE00"/>
                </a:solidFill>
              </a:rPr>
              <a:t>RoundTable</a:t>
            </a:r>
            <a:endParaRPr lang="en-US" sz="2400" b="1" dirty="0" smtClean="0">
              <a:solidFill>
                <a:srgbClr val="F4EE00"/>
              </a:solidFill>
            </a:endParaRPr>
          </a:p>
          <a:p>
            <a:pPr marL="0" indent="0">
              <a:buFont typeface="Arial" charset="0"/>
              <a:buNone/>
            </a:pPr>
            <a:r>
              <a:rPr lang="en-US" sz="2000" dirty="0" smtClean="0"/>
              <a:t>On the second Thursday of the month, all the Cub Scout and Boy Scout leaders in the Portola District meet to exchange ideas.  It is always good to attend a few of these every year to get a different perspective on events.</a:t>
            </a:r>
            <a:endParaRPr lang="en-US" sz="2000" dirty="0"/>
          </a:p>
        </p:txBody>
      </p:sp>
    </p:spTree>
    <p:extLst>
      <p:ext uri="{BB962C8B-B14F-4D97-AF65-F5344CB8AC3E}">
        <p14:creationId xmlns:p14="http://schemas.microsoft.com/office/powerpoint/2010/main" val="167069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Sketch Rockwell" pitchFamily="2" charset="0"/>
                <a:ea typeface="Trebuchet MS" pitchFamily="34" charset="0"/>
                <a:cs typeface="Trebuchet MS" pitchFamily="34" charset="0"/>
              </a:rPr>
              <a:t>Questions?</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sz="6000" dirty="0" smtClean="0">
                <a:latin typeface="Vladimir Script" pitchFamily="66" charset="0"/>
              </a:rPr>
              <a:t>Remember:  Take Charge!</a:t>
            </a:r>
            <a:endParaRPr lang="en-US" sz="6000" dirty="0">
              <a:latin typeface="Vladimir Script" pitchFamily="66"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Sketch Rockwell" pitchFamily="2" charset="0"/>
                <a:ea typeface="Trebuchet MS" pitchFamily="34" charset="0"/>
                <a:cs typeface="Trebuchet MS" pitchFamily="34" charset="0"/>
              </a:rPr>
              <a:t>The </a:t>
            </a:r>
            <a:r>
              <a:rPr lang="en-US" dirty="0" smtClean="0">
                <a:latin typeface="Sketch Rockwell" pitchFamily="2" charset="0"/>
                <a:ea typeface="Trebuchet MS" pitchFamily="34" charset="0"/>
                <a:cs typeface="Trebuchet MS" pitchFamily="34" charset="0"/>
              </a:rPr>
              <a:t>Scout Oath and Law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5548181"/>
              </p:ext>
            </p:extLst>
          </p:nvPr>
        </p:nvGraphicFramePr>
        <p:xfrm>
          <a:off x="2895600" y="1447800"/>
          <a:ext cx="4724400" cy="1828800"/>
        </p:xfrm>
        <a:graphic>
          <a:graphicData uri="http://schemas.openxmlformats.org/drawingml/2006/table">
            <a:tbl>
              <a:tblPr/>
              <a:tblGrid>
                <a:gridCol w="4724400"/>
              </a:tblGrid>
              <a:tr h="1828800">
                <a:tc>
                  <a:txBody>
                    <a:bodyPr/>
                    <a:lstStyle/>
                    <a:p>
                      <a:pPr algn="ctr"/>
                      <a:r>
                        <a:rPr lang="en-US" dirty="0"/>
                        <a:t>On my honor I will do my best</a:t>
                      </a:r>
                      <a:br>
                        <a:rPr lang="en-US" dirty="0"/>
                      </a:br>
                      <a:r>
                        <a:rPr lang="en-US" dirty="0"/>
                        <a:t>To do my duty to God and my country</a:t>
                      </a:r>
                      <a:br>
                        <a:rPr lang="en-US" dirty="0"/>
                      </a:br>
                      <a:r>
                        <a:rPr lang="en-US" dirty="0"/>
                        <a:t>and to obey the Scout Law;</a:t>
                      </a:r>
                      <a:br>
                        <a:rPr lang="en-US" dirty="0"/>
                      </a:br>
                      <a:r>
                        <a:rPr lang="en-US" dirty="0"/>
                        <a:t>To help other people at all times;</a:t>
                      </a:r>
                      <a:br>
                        <a:rPr lang="en-US" dirty="0"/>
                      </a:br>
                      <a:r>
                        <a:rPr lang="en-US" dirty="0"/>
                        <a:t>To keep myself physically strong,</a:t>
                      </a:r>
                      <a:br>
                        <a:rPr lang="en-US" dirty="0"/>
                      </a:br>
                      <a:r>
                        <a:rPr lang="en-US" dirty="0"/>
                        <a:t>mentally awake, and morally straight</a:t>
                      </a:r>
                      <a:r>
                        <a:rPr lang="en-US" dirty="0" smtClean="0"/>
                        <a:t>.</a:t>
                      </a:r>
                      <a:endParaRPr lang="en-US" dirty="0"/>
                    </a:p>
                  </a:txBody>
                  <a:tcPr>
                    <a:lnL>
                      <a:noFill/>
                    </a:lnL>
                    <a:lnR>
                      <a:noFill/>
                    </a:lnR>
                    <a:lnT>
                      <a:noFill/>
                    </a:lnT>
                    <a:lnB>
                      <a:noFill/>
                    </a:lnB>
                    <a:solidFill>
                      <a:srgbClr val="F4EE00"/>
                    </a:solidFill>
                  </a:tcPr>
                </a:tc>
              </a:tr>
            </a:tbl>
          </a:graphicData>
        </a:graphic>
      </p:graphicFrame>
      <p:sp>
        <p:nvSpPr>
          <p:cNvPr id="5" name="Rectangle 1"/>
          <p:cNvSpPr>
            <a:spLocks noChangeArrowheads="1"/>
          </p:cNvSpPr>
          <p:nvPr/>
        </p:nvSpPr>
        <p:spPr bwMode="auto">
          <a:xfrm>
            <a:off x="167640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92574231"/>
              </p:ext>
            </p:extLst>
          </p:nvPr>
        </p:nvGraphicFramePr>
        <p:xfrm>
          <a:off x="2895600" y="3505200"/>
          <a:ext cx="4724400" cy="2103120"/>
        </p:xfrm>
        <a:graphic>
          <a:graphicData uri="http://schemas.openxmlformats.org/drawingml/2006/table">
            <a:tbl>
              <a:tblPr/>
              <a:tblGrid>
                <a:gridCol w="2133600"/>
                <a:gridCol w="381000"/>
                <a:gridCol w="2209800"/>
              </a:tblGrid>
              <a:tr h="352508">
                <a:tc gridSpan="3">
                  <a:txBody>
                    <a:bodyPr/>
                    <a:lstStyle/>
                    <a:p>
                      <a:pPr algn="ctr"/>
                      <a:r>
                        <a:rPr lang="en-US" dirty="0" smtClean="0"/>
                        <a:t>A Scout is :</a:t>
                      </a:r>
                      <a:endParaRPr lang="en-US" dirty="0"/>
                    </a:p>
                  </a:txBody>
                  <a:tcPr anchor="ctr">
                    <a:lnL>
                      <a:noFill/>
                    </a:lnL>
                    <a:lnR>
                      <a:noFill/>
                    </a:lnR>
                    <a:lnT>
                      <a:noFill/>
                    </a:lnT>
                    <a:lnB>
                      <a:noFill/>
                    </a:lnB>
                    <a:solidFill>
                      <a:srgbClr val="F4EE00"/>
                    </a:solidFill>
                  </a:tcPr>
                </a:tc>
                <a:tc hMerge="1">
                  <a:txBody>
                    <a:bodyPr/>
                    <a:lstStyle/>
                    <a:p>
                      <a:endParaRPr lang="en-US" dirty="0"/>
                    </a:p>
                  </a:txBody>
                  <a:tcPr anchor="ctr">
                    <a:lnL>
                      <a:noFill/>
                    </a:lnL>
                    <a:lnR>
                      <a:noFill/>
                    </a:lnR>
                    <a:lnT>
                      <a:noFill/>
                    </a:lnT>
                    <a:lnB>
                      <a:noFill/>
                    </a:lnB>
                    <a:solidFill>
                      <a:srgbClr val="FFFFFF"/>
                    </a:solidFill>
                  </a:tcPr>
                </a:tc>
                <a:tc hMerge="1">
                  <a:txBody>
                    <a:bodyPr/>
                    <a:lstStyle/>
                    <a:p>
                      <a:pPr algn="ctr"/>
                      <a:endParaRPr lang="en-US" dirty="0"/>
                    </a:p>
                  </a:txBody>
                  <a:tcPr anchor="ctr">
                    <a:lnL>
                      <a:noFill/>
                    </a:lnL>
                    <a:lnR>
                      <a:noFill/>
                    </a:lnR>
                    <a:lnT>
                      <a:noFill/>
                    </a:lnT>
                    <a:lnB>
                      <a:noFill/>
                    </a:lnB>
                    <a:solidFill>
                      <a:srgbClr val="FFFFFF"/>
                    </a:solidFill>
                  </a:tcPr>
                </a:tc>
              </a:tr>
              <a:tr h="1674412">
                <a:tc>
                  <a:txBody>
                    <a:bodyPr/>
                    <a:lstStyle/>
                    <a:p>
                      <a:pPr algn="ctr"/>
                      <a:r>
                        <a:rPr lang="en-US" dirty="0" smtClean="0"/>
                        <a:t>Trustworthy</a:t>
                      </a:r>
                      <a:r>
                        <a:rPr lang="en-US" dirty="0"/>
                        <a:t/>
                      </a:r>
                      <a:br>
                        <a:rPr lang="en-US" dirty="0"/>
                      </a:br>
                      <a:r>
                        <a:rPr lang="en-US" dirty="0"/>
                        <a:t>Loyal</a:t>
                      </a:r>
                      <a:br>
                        <a:rPr lang="en-US" dirty="0"/>
                      </a:br>
                      <a:r>
                        <a:rPr lang="en-US" dirty="0"/>
                        <a:t>Helpful</a:t>
                      </a:r>
                      <a:br>
                        <a:rPr lang="en-US" dirty="0"/>
                      </a:br>
                      <a:r>
                        <a:rPr lang="en-US" dirty="0"/>
                        <a:t>Friendly</a:t>
                      </a:r>
                      <a:br>
                        <a:rPr lang="en-US" dirty="0"/>
                      </a:br>
                      <a:r>
                        <a:rPr lang="en-US" dirty="0"/>
                        <a:t>Courteous</a:t>
                      </a:r>
                      <a:br>
                        <a:rPr lang="en-US" dirty="0"/>
                      </a:br>
                      <a:r>
                        <a:rPr lang="en-US" dirty="0"/>
                        <a:t>Kind</a:t>
                      </a:r>
                    </a:p>
                  </a:txBody>
                  <a:tcPr anchor="ctr">
                    <a:lnL>
                      <a:noFill/>
                    </a:lnL>
                    <a:lnR>
                      <a:noFill/>
                    </a:lnR>
                    <a:lnT>
                      <a:noFill/>
                    </a:lnT>
                    <a:lnB>
                      <a:noFill/>
                    </a:lnB>
                    <a:solidFill>
                      <a:srgbClr val="F4EE00"/>
                    </a:solidFill>
                  </a:tcPr>
                </a:tc>
                <a:tc>
                  <a:txBody>
                    <a:bodyPr/>
                    <a:lstStyle/>
                    <a:p>
                      <a:r>
                        <a:rPr lang="en-US" dirty="0"/>
                        <a:t> </a:t>
                      </a:r>
                    </a:p>
                  </a:txBody>
                  <a:tcPr anchor="ctr">
                    <a:lnL>
                      <a:noFill/>
                    </a:lnL>
                    <a:lnR>
                      <a:noFill/>
                    </a:lnR>
                    <a:lnT>
                      <a:noFill/>
                    </a:lnT>
                    <a:lnB>
                      <a:noFill/>
                    </a:lnB>
                    <a:solidFill>
                      <a:srgbClr val="F4EE00"/>
                    </a:solidFill>
                  </a:tcPr>
                </a:tc>
                <a:tc>
                  <a:txBody>
                    <a:bodyPr/>
                    <a:lstStyle/>
                    <a:p>
                      <a:pPr algn="ctr"/>
                      <a:r>
                        <a:rPr lang="en-US" dirty="0" smtClean="0"/>
                        <a:t>Obedient</a:t>
                      </a:r>
                      <a:r>
                        <a:rPr lang="en-US" dirty="0"/>
                        <a:t/>
                      </a:r>
                      <a:br>
                        <a:rPr lang="en-US" dirty="0"/>
                      </a:br>
                      <a:r>
                        <a:rPr lang="en-US" dirty="0"/>
                        <a:t>Cheerful</a:t>
                      </a:r>
                      <a:br>
                        <a:rPr lang="en-US" dirty="0"/>
                      </a:br>
                      <a:r>
                        <a:rPr lang="en-US" dirty="0"/>
                        <a:t>Thrifty</a:t>
                      </a:r>
                      <a:br>
                        <a:rPr lang="en-US" dirty="0"/>
                      </a:br>
                      <a:r>
                        <a:rPr lang="en-US" dirty="0"/>
                        <a:t>Brave</a:t>
                      </a:r>
                      <a:br>
                        <a:rPr lang="en-US" dirty="0"/>
                      </a:br>
                      <a:r>
                        <a:rPr lang="en-US" dirty="0"/>
                        <a:t>Clean</a:t>
                      </a:r>
                      <a:br>
                        <a:rPr lang="en-US" dirty="0"/>
                      </a:br>
                      <a:r>
                        <a:rPr lang="en-US" dirty="0"/>
                        <a:t>Reverent</a:t>
                      </a:r>
                    </a:p>
                  </a:txBody>
                  <a:tcPr anchor="ctr">
                    <a:lnL>
                      <a:noFill/>
                    </a:lnL>
                    <a:lnR>
                      <a:noFill/>
                    </a:lnR>
                    <a:lnT>
                      <a:noFill/>
                    </a:lnT>
                    <a:lnB>
                      <a:noFill/>
                    </a:lnB>
                    <a:solidFill>
                      <a:srgbClr val="F4EE00"/>
                    </a:solidFill>
                  </a:tcPr>
                </a:tc>
              </a:tr>
            </a:tbl>
          </a:graphicData>
        </a:graphic>
      </p:graphicFrame>
      <p:sp>
        <p:nvSpPr>
          <p:cNvPr id="8" name="TextBox 7"/>
          <p:cNvSpPr txBox="1"/>
          <p:nvPr/>
        </p:nvSpPr>
        <p:spPr>
          <a:xfrm>
            <a:off x="1981200" y="5715000"/>
            <a:ext cx="6553200" cy="338554"/>
          </a:xfrm>
          <a:prstGeom prst="rect">
            <a:avLst/>
          </a:prstGeom>
          <a:noFill/>
        </p:spPr>
        <p:txBody>
          <a:bodyPr wrap="square" rtlCol="0">
            <a:spAutoFit/>
          </a:bodyPr>
          <a:lstStyle/>
          <a:p>
            <a:pPr algn="ctr"/>
            <a:r>
              <a:rPr lang="en-US" sz="1600" i="1" dirty="0" smtClean="0">
                <a:solidFill>
                  <a:schemeClr val="bg1"/>
                </a:solidFill>
              </a:rPr>
              <a:t>Note: Cub Scouts will use the Scout Oath and Law starting in 2015.</a:t>
            </a:r>
            <a:endParaRPr lang="en-US" sz="1600" i="1" dirty="0">
              <a:solidFill>
                <a:schemeClr val="bg1"/>
              </a:solidFill>
            </a:endParaRPr>
          </a:p>
        </p:txBody>
      </p:sp>
      <p:sp>
        <p:nvSpPr>
          <p:cNvPr id="7"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607342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696200" cy="1143000"/>
          </a:xfrm>
        </p:spPr>
        <p:txBody>
          <a:bodyPr/>
          <a:lstStyle/>
          <a:p>
            <a:pPr algn="ctr"/>
            <a:r>
              <a:rPr lang="en-US" sz="3600" dirty="0" smtClean="0">
                <a:latin typeface="Sketch Rockwell" pitchFamily="2" charset="0"/>
                <a:ea typeface="Trebuchet MS" pitchFamily="34" charset="0"/>
                <a:cs typeface="Trebuchet MS" pitchFamily="34" charset="0"/>
              </a:rPr>
              <a:t>What’s the Difference Between </a:t>
            </a:r>
            <a:br>
              <a:rPr lang="en-US" sz="3600" dirty="0" smtClean="0">
                <a:latin typeface="Sketch Rockwell" pitchFamily="2" charset="0"/>
                <a:ea typeface="Trebuchet MS" pitchFamily="34" charset="0"/>
                <a:cs typeface="Trebuchet MS" pitchFamily="34" charset="0"/>
              </a:rPr>
            </a:br>
            <a:r>
              <a:rPr lang="en-US" sz="3600" dirty="0" smtClean="0">
                <a:latin typeface="Sketch Rockwell" pitchFamily="2" charset="0"/>
                <a:ea typeface="Trebuchet MS" pitchFamily="34" charset="0"/>
                <a:cs typeface="Trebuchet MS" pitchFamily="34" charset="0"/>
              </a:rPr>
              <a:t>Cub Scouts and Boy Scouts?</a:t>
            </a:r>
            <a:endParaRPr lang="en-US" sz="3600" dirty="0"/>
          </a:p>
        </p:txBody>
      </p:sp>
      <p:sp>
        <p:nvSpPr>
          <p:cNvPr id="3" name="Content Placeholder 2"/>
          <p:cNvSpPr>
            <a:spLocks noGrp="1"/>
          </p:cNvSpPr>
          <p:nvPr>
            <p:ph idx="1"/>
          </p:nvPr>
        </p:nvSpPr>
        <p:spPr>
          <a:xfrm>
            <a:off x="3200400" y="1524000"/>
            <a:ext cx="2971800" cy="4648200"/>
          </a:xfrm>
        </p:spPr>
        <p:txBody>
          <a:bodyPr/>
          <a:lstStyle/>
          <a:p>
            <a:pPr marL="0" indent="0">
              <a:buNone/>
            </a:pPr>
            <a:r>
              <a:rPr lang="en-US" sz="2400" u="sng" dirty="0" smtClean="0"/>
              <a:t>Cub Scouts</a:t>
            </a:r>
          </a:p>
          <a:p>
            <a:pPr marL="0" indent="0">
              <a:buNone/>
            </a:pPr>
            <a:endParaRPr lang="en-US" sz="1100" dirty="0" smtClean="0"/>
          </a:p>
          <a:p>
            <a:pPr marL="0" indent="0">
              <a:buNone/>
            </a:pPr>
            <a:r>
              <a:rPr lang="en-US" sz="1800" dirty="0" smtClean="0"/>
              <a:t>6.5 – 10.5</a:t>
            </a:r>
          </a:p>
          <a:p>
            <a:pPr marL="0" indent="0">
              <a:buNone/>
            </a:pPr>
            <a:endParaRPr lang="en-US" sz="1800" dirty="0" smtClean="0"/>
          </a:p>
          <a:p>
            <a:pPr marL="0" indent="0">
              <a:buNone/>
            </a:pPr>
            <a:r>
              <a:rPr lang="en-US" sz="1800" dirty="0" smtClean="0"/>
              <a:t>“Do Your Best”</a:t>
            </a:r>
          </a:p>
          <a:p>
            <a:pPr marL="0" indent="0">
              <a:buNone/>
            </a:pPr>
            <a:endParaRPr lang="en-US" sz="1800" dirty="0"/>
          </a:p>
          <a:p>
            <a:pPr marL="0" indent="0">
              <a:buNone/>
            </a:pPr>
            <a:r>
              <a:rPr lang="en-US" sz="1800" dirty="0" smtClean="0"/>
              <a:t>Adult Volunteers</a:t>
            </a:r>
          </a:p>
          <a:p>
            <a:pPr marL="0" indent="0">
              <a:buNone/>
            </a:pPr>
            <a:endParaRPr lang="en-US" sz="1800" dirty="0"/>
          </a:p>
          <a:p>
            <a:pPr marL="0" indent="0">
              <a:buNone/>
            </a:pPr>
            <a:r>
              <a:rPr lang="en-US" sz="1800" dirty="0" smtClean="0"/>
              <a:t>Family Focused</a:t>
            </a:r>
          </a:p>
          <a:p>
            <a:pPr marL="0" indent="0">
              <a:buNone/>
            </a:pPr>
            <a:endParaRPr lang="en-US" sz="1800" dirty="0" smtClean="0"/>
          </a:p>
          <a:p>
            <a:pPr marL="0" indent="0">
              <a:buNone/>
            </a:pPr>
            <a:r>
              <a:rPr lang="en-US" sz="1800" dirty="0" smtClean="0"/>
              <a:t>Age appropriate activities that build character </a:t>
            </a:r>
            <a:endParaRPr lang="en-US" sz="1800" dirty="0"/>
          </a:p>
        </p:txBody>
      </p:sp>
      <p:sp>
        <p:nvSpPr>
          <p:cNvPr id="5" name="Content Placeholder 2"/>
          <p:cNvSpPr txBox="1">
            <a:spLocks/>
          </p:cNvSpPr>
          <p:nvPr/>
        </p:nvSpPr>
        <p:spPr bwMode="auto">
          <a:xfrm>
            <a:off x="6096000" y="1524000"/>
            <a:ext cx="2971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chemeClr val="bg1"/>
                </a:solidFill>
                <a:latin typeface="Trebuchet MS"/>
                <a:ea typeface="Trebuchet MS"/>
                <a:cs typeface="Trebuchet MS"/>
              </a:defRPr>
            </a:lvl1pPr>
            <a:lvl2pPr marL="742950" indent="-285750" algn="l" defTabSz="457200" rtl="0" eaLnBrk="1" fontAlgn="base" hangingPunct="1">
              <a:spcBef>
                <a:spcPct val="20000"/>
              </a:spcBef>
              <a:spcAft>
                <a:spcPct val="0"/>
              </a:spcAft>
              <a:buFont typeface="Arial" charset="0"/>
              <a:buChar char="–"/>
              <a:defRPr sz="2200" kern="1200">
                <a:solidFill>
                  <a:schemeClr val="bg1"/>
                </a:solidFill>
                <a:latin typeface="Trebuchet MS"/>
                <a:ea typeface="Trebuchet MS"/>
                <a:cs typeface="Trebuchet MS"/>
              </a:defRPr>
            </a:lvl2pPr>
            <a:lvl3pPr marL="1143000" indent="-228600" algn="l" defTabSz="457200" rtl="0" eaLnBrk="1" fontAlgn="base" hangingPunct="1">
              <a:spcBef>
                <a:spcPct val="20000"/>
              </a:spcBef>
              <a:spcAft>
                <a:spcPct val="0"/>
              </a:spcAft>
              <a:buFont typeface="Arial" charset="0"/>
              <a:buChar char="•"/>
              <a:defRPr sz="2000" kern="1200">
                <a:solidFill>
                  <a:schemeClr val="bg1"/>
                </a:solidFill>
                <a:latin typeface="Trebuchet MS"/>
                <a:ea typeface="Trebuchet MS"/>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bg1"/>
                </a:solidFill>
                <a:latin typeface="Trebuchet MS"/>
                <a:ea typeface="Trebuchet MS"/>
                <a:cs typeface="Trebuchet MS"/>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Trebuchet MS"/>
                <a:ea typeface="Trebuchet MS"/>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u="sng" dirty="0" smtClean="0"/>
              <a:t>Boy Scouts</a:t>
            </a:r>
          </a:p>
          <a:p>
            <a:pPr marL="0" indent="0">
              <a:buFont typeface="Arial" charset="0"/>
              <a:buNone/>
            </a:pPr>
            <a:endParaRPr lang="en-US" sz="1100" dirty="0"/>
          </a:p>
          <a:p>
            <a:pPr marL="0" indent="0">
              <a:buFont typeface="Arial" charset="0"/>
              <a:buNone/>
            </a:pPr>
            <a:r>
              <a:rPr lang="en-US" sz="1800" dirty="0" smtClean="0"/>
              <a:t>10.5 – 17</a:t>
            </a:r>
          </a:p>
          <a:p>
            <a:pPr marL="0" indent="0">
              <a:buFont typeface="Arial" charset="0"/>
              <a:buNone/>
            </a:pPr>
            <a:endParaRPr lang="en-US" sz="1800" dirty="0" smtClean="0"/>
          </a:p>
          <a:p>
            <a:pPr marL="0" indent="0">
              <a:buFont typeface="Arial" charset="0"/>
              <a:buNone/>
            </a:pPr>
            <a:r>
              <a:rPr lang="en-US" sz="1800" dirty="0" smtClean="0"/>
              <a:t>“Be Prepared”</a:t>
            </a:r>
          </a:p>
          <a:p>
            <a:pPr marL="0" indent="0">
              <a:buFont typeface="Arial" charset="0"/>
              <a:buNone/>
            </a:pPr>
            <a:endParaRPr lang="en-US" sz="1800" dirty="0"/>
          </a:p>
          <a:p>
            <a:pPr marL="0" indent="0">
              <a:buFont typeface="Arial" charset="0"/>
              <a:buNone/>
            </a:pPr>
            <a:r>
              <a:rPr lang="en-US" sz="1800" dirty="0" smtClean="0"/>
              <a:t>Youth</a:t>
            </a:r>
          </a:p>
          <a:p>
            <a:pPr marL="0" indent="0">
              <a:buFont typeface="Arial" charset="0"/>
              <a:buNone/>
            </a:pPr>
            <a:endParaRPr lang="en-US" sz="1800" dirty="0" smtClean="0"/>
          </a:p>
          <a:p>
            <a:pPr marL="0" indent="0">
              <a:buFont typeface="Arial" charset="0"/>
              <a:buNone/>
            </a:pPr>
            <a:r>
              <a:rPr lang="en-US" sz="1800" dirty="0" smtClean="0"/>
              <a:t>Youth Focused</a:t>
            </a:r>
            <a:endParaRPr lang="en-US" sz="1800" dirty="0"/>
          </a:p>
          <a:p>
            <a:pPr marL="0" indent="0">
              <a:buFont typeface="Arial" charset="0"/>
              <a:buNone/>
            </a:pPr>
            <a:endParaRPr lang="en-US" sz="1800" dirty="0"/>
          </a:p>
          <a:p>
            <a:pPr marL="0" indent="0">
              <a:buNone/>
            </a:pPr>
            <a:r>
              <a:rPr lang="en-US" sz="1800" dirty="0"/>
              <a:t>Age appropriate activities that build character</a:t>
            </a:r>
          </a:p>
        </p:txBody>
      </p:sp>
      <p:sp>
        <p:nvSpPr>
          <p:cNvPr id="6" name="Content Placeholder 2"/>
          <p:cNvSpPr txBox="1">
            <a:spLocks/>
          </p:cNvSpPr>
          <p:nvPr/>
        </p:nvSpPr>
        <p:spPr bwMode="auto">
          <a:xfrm>
            <a:off x="1600200" y="1524000"/>
            <a:ext cx="1600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chemeClr val="bg1"/>
                </a:solidFill>
                <a:latin typeface="Trebuchet MS"/>
                <a:ea typeface="Trebuchet MS"/>
                <a:cs typeface="Trebuchet MS"/>
              </a:defRPr>
            </a:lvl1pPr>
            <a:lvl2pPr marL="742950" indent="-285750" algn="l" defTabSz="457200" rtl="0" eaLnBrk="1" fontAlgn="base" hangingPunct="1">
              <a:spcBef>
                <a:spcPct val="20000"/>
              </a:spcBef>
              <a:spcAft>
                <a:spcPct val="0"/>
              </a:spcAft>
              <a:buFont typeface="Arial" charset="0"/>
              <a:buChar char="–"/>
              <a:defRPr sz="2200" kern="1200">
                <a:solidFill>
                  <a:schemeClr val="bg1"/>
                </a:solidFill>
                <a:latin typeface="Trebuchet MS"/>
                <a:ea typeface="Trebuchet MS"/>
                <a:cs typeface="Trebuchet MS"/>
              </a:defRPr>
            </a:lvl2pPr>
            <a:lvl3pPr marL="1143000" indent="-228600" algn="l" defTabSz="457200" rtl="0" eaLnBrk="1" fontAlgn="base" hangingPunct="1">
              <a:spcBef>
                <a:spcPct val="20000"/>
              </a:spcBef>
              <a:spcAft>
                <a:spcPct val="0"/>
              </a:spcAft>
              <a:buFont typeface="Arial" charset="0"/>
              <a:buChar char="•"/>
              <a:defRPr sz="2000" kern="1200">
                <a:solidFill>
                  <a:schemeClr val="bg1"/>
                </a:solidFill>
                <a:latin typeface="Trebuchet MS"/>
                <a:ea typeface="Trebuchet MS"/>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bg1"/>
                </a:solidFill>
                <a:latin typeface="Trebuchet MS"/>
                <a:ea typeface="Trebuchet MS"/>
                <a:cs typeface="Trebuchet MS"/>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Trebuchet MS"/>
                <a:ea typeface="Trebuchet MS"/>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1800" dirty="0" smtClean="0"/>
          </a:p>
          <a:p>
            <a:pPr marL="0" indent="0">
              <a:buNone/>
            </a:pPr>
            <a:endParaRPr lang="en-US" sz="1800" dirty="0"/>
          </a:p>
          <a:p>
            <a:pPr marL="0" indent="0">
              <a:buNone/>
            </a:pPr>
            <a:r>
              <a:rPr lang="en-US" sz="1800" dirty="0" smtClean="0"/>
              <a:t>Age Range</a:t>
            </a:r>
          </a:p>
          <a:p>
            <a:pPr marL="0" indent="0">
              <a:buNone/>
            </a:pPr>
            <a:endParaRPr lang="en-US" sz="1800" dirty="0" smtClean="0"/>
          </a:p>
          <a:p>
            <a:pPr marL="0" indent="0">
              <a:buNone/>
            </a:pPr>
            <a:r>
              <a:rPr lang="en-US" sz="1800" dirty="0" smtClean="0"/>
              <a:t>Motto</a:t>
            </a:r>
          </a:p>
          <a:p>
            <a:pPr marL="0" indent="0">
              <a:buNone/>
            </a:pPr>
            <a:endParaRPr lang="en-US" sz="1800" dirty="0"/>
          </a:p>
          <a:p>
            <a:pPr marL="0" indent="0">
              <a:buNone/>
            </a:pPr>
            <a:r>
              <a:rPr lang="en-US" sz="1800" dirty="0" smtClean="0"/>
              <a:t>Leadership</a:t>
            </a:r>
          </a:p>
          <a:p>
            <a:pPr marL="0" indent="0">
              <a:buNone/>
            </a:pPr>
            <a:endParaRPr lang="en-US" sz="1800" dirty="0" smtClean="0"/>
          </a:p>
          <a:p>
            <a:pPr marL="0" indent="0">
              <a:buNone/>
            </a:pPr>
            <a:r>
              <a:rPr lang="en-US" sz="1800" dirty="0" smtClean="0"/>
              <a:t>Events	</a:t>
            </a:r>
            <a:endParaRPr lang="en-US" sz="1800" dirty="0"/>
          </a:p>
          <a:p>
            <a:pPr marL="0" indent="0">
              <a:buNone/>
            </a:pPr>
            <a:endParaRPr lang="en-US" sz="1800" dirty="0" smtClean="0"/>
          </a:p>
          <a:p>
            <a:pPr marL="0" indent="0">
              <a:buNone/>
            </a:pPr>
            <a:r>
              <a:rPr lang="en-US" sz="1800" dirty="0" smtClean="0"/>
              <a:t>Program</a:t>
            </a:r>
            <a:endParaRPr lang="en-US" sz="1800" dirty="0"/>
          </a:p>
        </p:txBody>
      </p:sp>
      <p:sp>
        <p:nvSpPr>
          <p:cNvPr id="7" name="TextBox 6"/>
          <p:cNvSpPr txBox="1"/>
          <p:nvPr/>
        </p:nvSpPr>
        <p:spPr>
          <a:xfrm>
            <a:off x="1615440" y="5587425"/>
            <a:ext cx="7353300" cy="584775"/>
          </a:xfrm>
          <a:prstGeom prst="rect">
            <a:avLst/>
          </a:prstGeom>
          <a:noFill/>
        </p:spPr>
        <p:txBody>
          <a:bodyPr wrap="square" rtlCol="0">
            <a:spAutoFit/>
          </a:bodyPr>
          <a:lstStyle/>
          <a:p>
            <a:pPr algn="ctr"/>
            <a:r>
              <a:rPr lang="en-US" sz="1600" i="1" dirty="0" smtClean="0">
                <a:solidFill>
                  <a:srgbClr val="FFFF00"/>
                </a:solidFill>
                <a:latin typeface="Bookman Old Style" pitchFamily="18" charset="0"/>
              </a:rPr>
              <a:t>“Cub Scouts are like a  minor league baseball team, and Boy Scouts are like the major league.  We are getting them ready for ‘the show’.”</a:t>
            </a:r>
            <a:endParaRPr lang="en-US" sz="1600" i="1" dirty="0">
              <a:solidFill>
                <a:srgbClr val="FFFF00"/>
              </a:solidFill>
              <a:latin typeface="Bookman Old Style" pitchFamily="18" charset="0"/>
            </a:endParaRPr>
          </a:p>
        </p:txBody>
      </p:sp>
      <p:sp>
        <p:nvSpPr>
          <p:cNvPr id="8"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401764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600200" y="1447800"/>
            <a:ext cx="7467600" cy="472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600200" y="1985233"/>
            <a:ext cx="5791200" cy="3733800"/>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32284" y="2556420"/>
            <a:ext cx="3945355" cy="2743200"/>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1447800" y="274638"/>
            <a:ext cx="7620000" cy="1143000"/>
          </a:xfrm>
        </p:spPr>
        <p:txBody>
          <a:bodyPr/>
          <a:lstStyle/>
          <a:p>
            <a:pPr algn="ctr"/>
            <a:r>
              <a:rPr lang="en-US" dirty="0">
                <a:latin typeface="Sketch Rockwell" pitchFamily="2" charset="0"/>
                <a:ea typeface="Trebuchet MS" pitchFamily="34" charset="0"/>
                <a:cs typeface="Trebuchet MS" pitchFamily="34" charset="0"/>
              </a:rPr>
              <a:t>The </a:t>
            </a:r>
            <a:r>
              <a:rPr lang="en-US" dirty="0" smtClean="0">
                <a:latin typeface="Sketch Rockwell" pitchFamily="2" charset="0"/>
                <a:ea typeface="Trebuchet MS" pitchFamily="34" charset="0"/>
                <a:cs typeface="Trebuchet MS" pitchFamily="34" charset="0"/>
              </a:rPr>
              <a:t>Scouting Organization</a:t>
            </a:r>
            <a:endParaRPr lang="en-US" dirty="0"/>
          </a:p>
        </p:txBody>
      </p:sp>
      <p:sp>
        <p:nvSpPr>
          <p:cNvPr id="7" name="Oval 6"/>
          <p:cNvSpPr/>
          <p:nvPr/>
        </p:nvSpPr>
        <p:spPr>
          <a:xfrm>
            <a:off x="1616242" y="3015734"/>
            <a:ext cx="2269958" cy="18245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534377" y="3209835"/>
            <a:ext cx="2433687" cy="1200329"/>
          </a:xfrm>
          <a:prstGeom prst="rect">
            <a:avLst/>
          </a:prstGeom>
          <a:noFill/>
        </p:spPr>
        <p:txBody>
          <a:bodyPr wrap="square" rtlCol="0">
            <a:spAutoFit/>
          </a:bodyPr>
          <a:lstStyle/>
          <a:p>
            <a:r>
              <a:rPr lang="en-US" sz="1600" dirty="0" smtClean="0"/>
              <a:t>      </a:t>
            </a:r>
            <a:r>
              <a:rPr lang="en-US" sz="1600" b="1" dirty="0" smtClean="0"/>
              <a:t>Pack 811</a:t>
            </a:r>
          </a:p>
          <a:p>
            <a:endParaRPr lang="en-US" sz="800" dirty="0" smtClean="0"/>
          </a:p>
          <a:p>
            <a:pPr marL="171450" indent="-111125">
              <a:buFont typeface="Arial" pitchFamily="34" charset="0"/>
              <a:buChar char="•"/>
            </a:pPr>
            <a:r>
              <a:rPr lang="en-US" sz="1200" dirty="0" smtClean="0"/>
              <a:t>Recruits Scouts and Leaders</a:t>
            </a:r>
          </a:p>
          <a:p>
            <a:pPr marL="171450" indent="-111125">
              <a:buFont typeface="Arial" pitchFamily="34" charset="0"/>
              <a:buChar char="•"/>
            </a:pPr>
            <a:r>
              <a:rPr lang="en-US" sz="1200" dirty="0" smtClean="0"/>
              <a:t>Fundraises to pay for program</a:t>
            </a:r>
          </a:p>
          <a:p>
            <a:pPr marL="171450" indent="-111125">
              <a:buFont typeface="Arial" pitchFamily="34" charset="0"/>
              <a:buChar char="•"/>
            </a:pPr>
            <a:r>
              <a:rPr lang="en-US" sz="1200" dirty="0" smtClean="0"/>
              <a:t>Delivers the Scouting program</a:t>
            </a:r>
          </a:p>
          <a:p>
            <a:pPr marL="171450" indent="-111125">
              <a:buFont typeface="Arial" pitchFamily="34" charset="0"/>
              <a:buChar char="•"/>
            </a:pPr>
            <a:r>
              <a:rPr lang="en-US" sz="1200" dirty="0" smtClean="0"/>
              <a:t>All volunteers</a:t>
            </a:r>
            <a:endParaRPr lang="en-US" sz="1200" dirty="0"/>
          </a:p>
        </p:txBody>
      </p:sp>
      <p:sp>
        <p:nvSpPr>
          <p:cNvPr id="12" name="TextBox 11"/>
          <p:cNvSpPr txBox="1"/>
          <p:nvPr/>
        </p:nvSpPr>
        <p:spPr>
          <a:xfrm>
            <a:off x="3345280" y="2584847"/>
            <a:ext cx="1560095" cy="584775"/>
          </a:xfrm>
          <a:prstGeom prst="rect">
            <a:avLst/>
          </a:prstGeom>
          <a:noFill/>
        </p:spPr>
        <p:txBody>
          <a:bodyPr wrap="square" rtlCol="0">
            <a:spAutoFit/>
          </a:bodyPr>
          <a:lstStyle/>
          <a:p>
            <a:r>
              <a:rPr lang="en-US" sz="1600" b="1" dirty="0" smtClean="0"/>
              <a:t>Portola </a:t>
            </a:r>
            <a:br>
              <a:rPr lang="en-US" sz="1600" b="1" dirty="0" smtClean="0"/>
            </a:br>
            <a:r>
              <a:rPr lang="en-US" sz="1600" b="1" dirty="0" smtClean="0"/>
              <a:t>      District</a:t>
            </a:r>
          </a:p>
        </p:txBody>
      </p:sp>
      <p:sp>
        <p:nvSpPr>
          <p:cNvPr id="13" name="TextBox 12"/>
          <p:cNvSpPr txBox="1"/>
          <p:nvPr/>
        </p:nvSpPr>
        <p:spPr>
          <a:xfrm>
            <a:off x="3810000" y="3169622"/>
            <a:ext cx="1679408" cy="1754326"/>
          </a:xfrm>
          <a:prstGeom prst="rect">
            <a:avLst/>
          </a:prstGeom>
          <a:noFill/>
        </p:spPr>
        <p:txBody>
          <a:bodyPr wrap="square" rtlCol="0">
            <a:spAutoFit/>
          </a:bodyPr>
          <a:lstStyle/>
          <a:p>
            <a:pPr marL="171450" indent="-111125">
              <a:buFont typeface="Arial" pitchFamily="34" charset="0"/>
              <a:buChar char="•"/>
            </a:pPr>
            <a:r>
              <a:rPr lang="en-US" sz="1200" dirty="0" smtClean="0"/>
              <a:t>Conducts Round-</a:t>
            </a:r>
            <a:br>
              <a:rPr lang="en-US" sz="1200" dirty="0" smtClean="0"/>
            </a:br>
            <a:r>
              <a:rPr lang="en-US" sz="1200" dirty="0" smtClean="0"/>
              <a:t>table meetings</a:t>
            </a:r>
            <a:br>
              <a:rPr lang="en-US" sz="1200" dirty="0" smtClean="0"/>
            </a:br>
            <a:r>
              <a:rPr lang="en-US" sz="1200" dirty="0" smtClean="0"/>
              <a:t>and training</a:t>
            </a:r>
          </a:p>
          <a:p>
            <a:pPr marL="171450" indent="-111125">
              <a:buFont typeface="Arial" pitchFamily="34" charset="0"/>
              <a:buChar char="•"/>
            </a:pPr>
            <a:r>
              <a:rPr lang="en-US" sz="1200" dirty="0" smtClean="0"/>
              <a:t>Runs Day Camp and Camporee</a:t>
            </a:r>
          </a:p>
          <a:p>
            <a:pPr marL="171450" indent="-111125">
              <a:buFont typeface="Arial" pitchFamily="34" charset="0"/>
              <a:buChar char="•"/>
            </a:pPr>
            <a:r>
              <a:rPr lang="en-US" sz="1200" dirty="0" smtClean="0"/>
              <a:t>Leader Resources</a:t>
            </a:r>
          </a:p>
          <a:p>
            <a:pPr marL="171450" indent="-111125">
              <a:buFont typeface="Arial" pitchFamily="34" charset="0"/>
              <a:buChar char="•"/>
            </a:pPr>
            <a:r>
              <a:rPr lang="en-US" sz="1200" dirty="0" smtClean="0"/>
              <a:t>1 paid professional, all others volunteers.</a:t>
            </a:r>
          </a:p>
        </p:txBody>
      </p:sp>
      <p:sp>
        <p:nvSpPr>
          <p:cNvPr id="14" name="TextBox 13"/>
          <p:cNvSpPr txBox="1"/>
          <p:nvPr/>
        </p:nvSpPr>
        <p:spPr>
          <a:xfrm>
            <a:off x="4495801" y="2297862"/>
            <a:ext cx="1750594" cy="584775"/>
          </a:xfrm>
          <a:prstGeom prst="rect">
            <a:avLst/>
          </a:prstGeom>
          <a:noFill/>
        </p:spPr>
        <p:txBody>
          <a:bodyPr wrap="square" rtlCol="0">
            <a:spAutoFit/>
          </a:bodyPr>
          <a:lstStyle/>
          <a:p>
            <a:pPr algn="r"/>
            <a:r>
              <a:rPr lang="en-US" sz="1600" b="1" dirty="0" smtClean="0"/>
              <a:t>Orange County</a:t>
            </a:r>
            <a:br>
              <a:rPr lang="en-US" sz="1600" b="1" dirty="0" smtClean="0"/>
            </a:br>
            <a:r>
              <a:rPr lang="en-US" sz="1600" b="1" dirty="0" smtClean="0"/>
              <a:t> Council</a:t>
            </a:r>
            <a:endParaRPr lang="en-US" sz="1600" b="1" dirty="0"/>
          </a:p>
        </p:txBody>
      </p:sp>
      <p:sp>
        <p:nvSpPr>
          <p:cNvPr id="16" name="TextBox 15"/>
          <p:cNvSpPr txBox="1"/>
          <p:nvPr/>
        </p:nvSpPr>
        <p:spPr>
          <a:xfrm>
            <a:off x="5435867" y="2901315"/>
            <a:ext cx="2046973" cy="1754326"/>
          </a:xfrm>
          <a:prstGeom prst="rect">
            <a:avLst/>
          </a:prstGeom>
          <a:noFill/>
        </p:spPr>
        <p:txBody>
          <a:bodyPr wrap="square" rtlCol="0">
            <a:spAutoFit/>
          </a:bodyPr>
          <a:lstStyle/>
          <a:p>
            <a:pPr marL="171450" indent="-111125">
              <a:buFont typeface="Arial" pitchFamily="34" charset="0"/>
              <a:buChar char="•"/>
            </a:pPr>
            <a:r>
              <a:rPr lang="en-US" sz="1200" dirty="0" smtClean="0"/>
              <a:t>Registration of </a:t>
            </a:r>
            <a:br>
              <a:rPr lang="en-US" sz="1200" dirty="0" smtClean="0"/>
            </a:br>
            <a:r>
              <a:rPr lang="en-US" sz="1200" dirty="0" smtClean="0"/>
              <a:t>youth and leaders</a:t>
            </a:r>
          </a:p>
          <a:p>
            <a:pPr marL="171450" indent="-111125">
              <a:buFont typeface="Arial" pitchFamily="34" charset="0"/>
              <a:buChar char="•"/>
            </a:pPr>
            <a:r>
              <a:rPr lang="en-US" sz="1200" dirty="0" smtClean="0"/>
              <a:t>Records Achievements</a:t>
            </a:r>
          </a:p>
          <a:p>
            <a:pPr marL="171450" indent="-111125">
              <a:buFont typeface="Arial" pitchFamily="34" charset="0"/>
              <a:buChar char="•"/>
            </a:pPr>
            <a:r>
              <a:rPr lang="en-US" sz="1200" dirty="0" smtClean="0"/>
              <a:t>Maintains camps and properties</a:t>
            </a:r>
          </a:p>
          <a:p>
            <a:pPr marL="171450" indent="-111125">
              <a:buFont typeface="Arial" pitchFamily="34" charset="0"/>
              <a:buChar char="•"/>
            </a:pPr>
            <a:r>
              <a:rPr lang="en-US" sz="1200" dirty="0" smtClean="0"/>
              <a:t>Coordinates Fundraising</a:t>
            </a:r>
          </a:p>
          <a:p>
            <a:pPr marL="171450" indent="-111125">
              <a:buFont typeface="Arial" pitchFamily="34" charset="0"/>
              <a:buChar char="•"/>
            </a:pPr>
            <a:r>
              <a:rPr lang="en-US" sz="1200" dirty="0" smtClean="0"/>
              <a:t>Mix of professionals </a:t>
            </a:r>
            <a:br>
              <a:rPr lang="en-US" sz="1200" dirty="0" smtClean="0"/>
            </a:br>
            <a:r>
              <a:rPr lang="en-US" sz="1200" dirty="0" smtClean="0"/>
              <a:t>and volunteers.</a:t>
            </a:r>
          </a:p>
          <a:p>
            <a:pPr marL="171450" indent="-171450">
              <a:buFont typeface="Arial" pitchFamily="34" charset="0"/>
              <a:buChar char="•"/>
            </a:pPr>
            <a:endParaRPr lang="en-US" sz="1200" dirty="0"/>
          </a:p>
        </p:txBody>
      </p:sp>
      <p:sp>
        <p:nvSpPr>
          <p:cNvPr id="17" name="TextBox 16"/>
          <p:cNvSpPr txBox="1"/>
          <p:nvPr/>
        </p:nvSpPr>
        <p:spPr>
          <a:xfrm>
            <a:off x="6246394" y="1981601"/>
            <a:ext cx="1449806" cy="584775"/>
          </a:xfrm>
          <a:prstGeom prst="rect">
            <a:avLst/>
          </a:prstGeom>
          <a:noFill/>
        </p:spPr>
        <p:txBody>
          <a:bodyPr wrap="square" rtlCol="0">
            <a:spAutoFit/>
          </a:bodyPr>
          <a:lstStyle/>
          <a:p>
            <a:r>
              <a:rPr lang="en-US" sz="1600" b="1" dirty="0" smtClean="0"/>
              <a:t>Boy Scouts </a:t>
            </a:r>
          </a:p>
          <a:p>
            <a:pPr algn="r"/>
            <a:r>
              <a:rPr lang="en-US" sz="1600" b="1" dirty="0" smtClean="0"/>
              <a:t>  of America</a:t>
            </a:r>
            <a:endParaRPr lang="en-US" sz="1600" b="1" dirty="0"/>
          </a:p>
        </p:txBody>
      </p:sp>
      <p:sp>
        <p:nvSpPr>
          <p:cNvPr id="18" name="TextBox 17"/>
          <p:cNvSpPr txBox="1"/>
          <p:nvPr/>
        </p:nvSpPr>
        <p:spPr>
          <a:xfrm>
            <a:off x="7315200" y="2707642"/>
            <a:ext cx="1704474" cy="2123658"/>
          </a:xfrm>
          <a:prstGeom prst="rect">
            <a:avLst/>
          </a:prstGeom>
          <a:noFill/>
        </p:spPr>
        <p:txBody>
          <a:bodyPr wrap="square" rtlCol="0">
            <a:spAutoFit/>
          </a:bodyPr>
          <a:lstStyle/>
          <a:p>
            <a:pPr marL="171450" indent="-111125">
              <a:buFont typeface="Arial" pitchFamily="34" charset="0"/>
              <a:buChar char="•"/>
            </a:pPr>
            <a:r>
              <a:rPr lang="en-US" sz="1200" dirty="0" smtClean="0"/>
              <a:t>Creates policy</a:t>
            </a:r>
          </a:p>
          <a:p>
            <a:pPr marL="171450" indent="-111125">
              <a:buFont typeface="Arial" pitchFamily="34" charset="0"/>
              <a:buChar char="•"/>
            </a:pPr>
            <a:r>
              <a:rPr lang="en-US" sz="1200" dirty="0" smtClean="0"/>
              <a:t>Creates training</a:t>
            </a:r>
            <a:br>
              <a:rPr lang="en-US" sz="1200" dirty="0" smtClean="0"/>
            </a:br>
            <a:r>
              <a:rPr lang="en-US" sz="1200" dirty="0" smtClean="0"/>
              <a:t>materials and</a:t>
            </a:r>
            <a:br>
              <a:rPr lang="en-US" sz="1200" dirty="0" smtClean="0"/>
            </a:br>
            <a:r>
              <a:rPr lang="en-US" sz="1200" dirty="0" smtClean="0"/>
              <a:t>publishes all</a:t>
            </a:r>
            <a:br>
              <a:rPr lang="en-US" sz="1200" dirty="0" smtClean="0"/>
            </a:br>
            <a:r>
              <a:rPr lang="en-US" sz="1200" dirty="0" smtClean="0"/>
              <a:t>literature.</a:t>
            </a:r>
          </a:p>
          <a:p>
            <a:pPr marL="171450" indent="-111125">
              <a:buFont typeface="Arial" pitchFamily="34" charset="0"/>
              <a:buChar char="•"/>
            </a:pPr>
            <a:r>
              <a:rPr lang="en-US" sz="1200" dirty="0" smtClean="0"/>
              <a:t>Advocates vision</a:t>
            </a:r>
          </a:p>
          <a:p>
            <a:pPr marL="171450" indent="-111125">
              <a:buFont typeface="Arial" pitchFamily="34" charset="0"/>
              <a:buChar char="•"/>
            </a:pPr>
            <a:r>
              <a:rPr lang="en-US" sz="1200" dirty="0" smtClean="0"/>
              <a:t>Maintains national properties</a:t>
            </a:r>
          </a:p>
          <a:p>
            <a:pPr marL="171450" indent="-111125">
              <a:buFont typeface="Arial" pitchFamily="34" charset="0"/>
              <a:buChar char="•"/>
            </a:pPr>
            <a:r>
              <a:rPr lang="en-US" sz="1200" dirty="0" smtClean="0"/>
              <a:t>Mix of professionals </a:t>
            </a:r>
            <a:br>
              <a:rPr lang="en-US" sz="1200" dirty="0" smtClean="0"/>
            </a:br>
            <a:r>
              <a:rPr lang="en-US" sz="1200" dirty="0" smtClean="0"/>
              <a:t>and volunteers.</a:t>
            </a:r>
          </a:p>
          <a:p>
            <a:pPr marL="171450" indent="-171450">
              <a:buFont typeface="Arial" pitchFamily="34" charset="0"/>
              <a:buChar char="•"/>
            </a:pPr>
            <a:endParaRPr lang="en-US" sz="1200" dirty="0"/>
          </a:p>
        </p:txBody>
      </p:sp>
      <p:sp>
        <p:nvSpPr>
          <p:cNvPr id="15"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4219852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ketch Rockwell" pitchFamily="2" charset="0"/>
                <a:ea typeface="Trebuchet MS" pitchFamily="34" charset="0"/>
                <a:cs typeface="Trebuchet MS" pitchFamily="34" charset="0"/>
              </a:rPr>
              <a:t>The </a:t>
            </a:r>
            <a:r>
              <a:rPr lang="en-US" dirty="0" smtClean="0">
                <a:latin typeface="Sketch Rockwell" pitchFamily="2" charset="0"/>
                <a:ea typeface="Trebuchet MS" pitchFamily="34" charset="0"/>
                <a:cs typeface="Trebuchet MS" pitchFamily="34" charset="0"/>
              </a:rPr>
              <a:t>Pack 811 </a:t>
            </a:r>
            <a:r>
              <a:rPr lang="en-US" dirty="0">
                <a:latin typeface="Sketch Rockwell" pitchFamily="2" charset="0"/>
                <a:ea typeface="Trebuchet MS" pitchFamily="34" charset="0"/>
                <a:cs typeface="Trebuchet MS" pitchFamily="34" charset="0"/>
              </a:rPr>
              <a:t>Organization</a:t>
            </a:r>
            <a:endParaRPr lang="en-US" dirty="0"/>
          </a:p>
        </p:txBody>
      </p:sp>
      <p:sp>
        <p:nvSpPr>
          <p:cNvPr id="4" name="TextBox 3"/>
          <p:cNvSpPr txBox="1"/>
          <p:nvPr/>
        </p:nvSpPr>
        <p:spPr>
          <a:xfrm>
            <a:off x="3341370" y="5274813"/>
            <a:ext cx="3825240" cy="723275"/>
          </a:xfrm>
          <a:prstGeom prst="rect">
            <a:avLst/>
          </a:prstGeom>
          <a:solidFill>
            <a:srgbClr val="F4EE00"/>
          </a:solidFill>
          <a:effectLst>
            <a:outerShdw blurRad="50800" dist="38100" dir="2700000" algn="tl" rotWithShape="0">
              <a:prstClr val="black">
                <a:alpha val="40000"/>
              </a:prstClr>
            </a:outerShdw>
          </a:effectLst>
        </p:spPr>
        <p:txBody>
          <a:bodyPr wrap="square" rtlCol="0">
            <a:spAutoFit/>
          </a:bodyPr>
          <a:lstStyle/>
          <a:p>
            <a:pPr algn="ctr"/>
            <a:endParaRPr lang="en-US" sz="800" dirty="0" smtClean="0"/>
          </a:p>
          <a:p>
            <a:pPr algn="ctr"/>
            <a:r>
              <a:rPr lang="en-US" sz="1400" dirty="0" smtClean="0"/>
              <a:t>St. Angela Merici Church</a:t>
            </a:r>
            <a:r>
              <a:rPr lang="en-US" dirty="0" smtClean="0"/>
              <a:t/>
            </a:r>
            <a:br>
              <a:rPr lang="en-US" dirty="0" smtClean="0"/>
            </a:br>
            <a:r>
              <a:rPr lang="en-US" sz="1100" dirty="0" smtClean="0"/>
              <a:t>(Charter Organization)</a:t>
            </a:r>
          </a:p>
          <a:p>
            <a:endParaRPr lang="en-US" sz="800" dirty="0"/>
          </a:p>
        </p:txBody>
      </p:sp>
      <p:sp>
        <p:nvSpPr>
          <p:cNvPr id="5" name="TextBox 4"/>
          <p:cNvSpPr txBox="1"/>
          <p:nvPr/>
        </p:nvSpPr>
        <p:spPr>
          <a:xfrm>
            <a:off x="3493770" y="4646164"/>
            <a:ext cx="3505200" cy="553998"/>
          </a:xfrm>
          <a:prstGeom prst="rect">
            <a:avLst/>
          </a:prstGeom>
          <a:solidFill>
            <a:srgbClr val="F4EE00"/>
          </a:solidFill>
          <a:effectLst>
            <a:outerShdw blurRad="50800" dist="38100" dir="2700000" algn="tl" rotWithShape="0">
              <a:prstClr val="black">
                <a:alpha val="40000"/>
              </a:prstClr>
            </a:outerShdw>
          </a:effectLst>
        </p:spPr>
        <p:txBody>
          <a:bodyPr wrap="square" rtlCol="0">
            <a:spAutoFit/>
          </a:bodyPr>
          <a:lstStyle/>
          <a:p>
            <a:pPr algn="ctr"/>
            <a:endParaRPr lang="en-US" sz="800" dirty="0" smtClean="0"/>
          </a:p>
          <a:p>
            <a:pPr algn="ctr"/>
            <a:r>
              <a:rPr lang="en-US" sz="1400" dirty="0" smtClean="0"/>
              <a:t>Chartered Organization Representative</a:t>
            </a:r>
          </a:p>
          <a:p>
            <a:endParaRPr lang="en-US" sz="800" dirty="0"/>
          </a:p>
        </p:txBody>
      </p:sp>
      <p:sp>
        <p:nvSpPr>
          <p:cNvPr id="6" name="TextBox 5"/>
          <p:cNvSpPr txBox="1"/>
          <p:nvPr/>
        </p:nvSpPr>
        <p:spPr>
          <a:xfrm>
            <a:off x="3798570" y="3401406"/>
            <a:ext cx="2895600" cy="553998"/>
          </a:xfrm>
          <a:prstGeom prst="rect">
            <a:avLst/>
          </a:prstGeom>
          <a:solidFill>
            <a:srgbClr val="F4EE00"/>
          </a:solidFill>
          <a:effectLst>
            <a:outerShdw blurRad="50800" dist="38100" dir="2700000" algn="tl" rotWithShape="0">
              <a:prstClr val="black">
                <a:alpha val="40000"/>
              </a:prstClr>
            </a:outerShdw>
          </a:effectLst>
        </p:spPr>
        <p:txBody>
          <a:bodyPr wrap="square" rtlCol="0">
            <a:spAutoFit/>
          </a:bodyPr>
          <a:lstStyle/>
          <a:p>
            <a:pPr algn="ctr"/>
            <a:endParaRPr lang="en-US" sz="800" dirty="0" smtClean="0"/>
          </a:p>
          <a:p>
            <a:pPr algn="ctr"/>
            <a:r>
              <a:rPr lang="en-US" sz="1400" dirty="0" smtClean="0"/>
              <a:t>Pack Committee</a:t>
            </a:r>
          </a:p>
          <a:p>
            <a:endParaRPr lang="en-US" sz="800" dirty="0"/>
          </a:p>
        </p:txBody>
      </p:sp>
      <p:sp>
        <p:nvSpPr>
          <p:cNvPr id="7" name="TextBox 6"/>
          <p:cNvSpPr txBox="1"/>
          <p:nvPr/>
        </p:nvSpPr>
        <p:spPr>
          <a:xfrm>
            <a:off x="4103370" y="2163419"/>
            <a:ext cx="2290762" cy="553998"/>
          </a:xfrm>
          <a:prstGeom prst="rect">
            <a:avLst/>
          </a:prstGeom>
          <a:solidFill>
            <a:srgbClr val="F4EE00"/>
          </a:solidFill>
          <a:effectLst>
            <a:outerShdw blurRad="50800" dist="38100" dir="2700000" algn="tl" rotWithShape="0">
              <a:prstClr val="black">
                <a:alpha val="40000"/>
              </a:prstClr>
            </a:outerShdw>
          </a:effectLst>
        </p:spPr>
        <p:txBody>
          <a:bodyPr wrap="square" lIns="0" rIns="0" rtlCol="0">
            <a:spAutoFit/>
          </a:bodyPr>
          <a:lstStyle/>
          <a:p>
            <a:pPr algn="ctr"/>
            <a:endParaRPr lang="en-US" sz="800" dirty="0" smtClean="0"/>
          </a:p>
          <a:p>
            <a:pPr algn="ctr"/>
            <a:r>
              <a:rPr lang="en-US" sz="1400" dirty="0" smtClean="0"/>
              <a:t>Den Leaders and Assistants</a:t>
            </a:r>
          </a:p>
          <a:p>
            <a:endParaRPr lang="en-US" sz="800" dirty="0"/>
          </a:p>
        </p:txBody>
      </p:sp>
      <p:sp>
        <p:nvSpPr>
          <p:cNvPr id="8" name="TextBox 7"/>
          <p:cNvSpPr txBox="1"/>
          <p:nvPr/>
        </p:nvSpPr>
        <p:spPr>
          <a:xfrm>
            <a:off x="4202430" y="1551801"/>
            <a:ext cx="2034540" cy="553998"/>
          </a:xfrm>
          <a:prstGeom prst="rect">
            <a:avLst/>
          </a:prstGeom>
          <a:solidFill>
            <a:srgbClr val="F4EE00"/>
          </a:solidFill>
          <a:effectLst>
            <a:outerShdw blurRad="50800" dist="38100" dir="2700000" algn="tl" rotWithShape="0">
              <a:prstClr val="black">
                <a:alpha val="40000"/>
              </a:prstClr>
            </a:outerShdw>
          </a:effectLst>
        </p:spPr>
        <p:txBody>
          <a:bodyPr wrap="square" rtlCol="0">
            <a:spAutoFit/>
          </a:bodyPr>
          <a:lstStyle/>
          <a:p>
            <a:pPr algn="ctr"/>
            <a:endParaRPr lang="en-US" sz="800" dirty="0" smtClean="0"/>
          </a:p>
          <a:p>
            <a:pPr algn="ctr"/>
            <a:r>
              <a:rPr lang="en-US" sz="1400" dirty="0" smtClean="0"/>
              <a:t>Scout Families</a:t>
            </a:r>
          </a:p>
          <a:p>
            <a:endParaRPr lang="en-US" sz="800" dirty="0"/>
          </a:p>
        </p:txBody>
      </p:sp>
      <p:sp>
        <p:nvSpPr>
          <p:cNvPr id="9" name="TextBox 8"/>
          <p:cNvSpPr txBox="1"/>
          <p:nvPr/>
        </p:nvSpPr>
        <p:spPr>
          <a:xfrm>
            <a:off x="3646170" y="4022158"/>
            <a:ext cx="3200400" cy="553998"/>
          </a:xfrm>
          <a:prstGeom prst="rect">
            <a:avLst/>
          </a:prstGeom>
          <a:solidFill>
            <a:srgbClr val="F4EE00"/>
          </a:solidFill>
          <a:effectLst>
            <a:outerShdw blurRad="50800" dist="38100" dir="2700000" algn="tl" rotWithShape="0">
              <a:prstClr val="black">
                <a:alpha val="40000"/>
              </a:prstClr>
            </a:outerShdw>
          </a:effectLst>
        </p:spPr>
        <p:txBody>
          <a:bodyPr wrap="square" rtlCol="0">
            <a:spAutoFit/>
          </a:bodyPr>
          <a:lstStyle/>
          <a:p>
            <a:pPr algn="ctr"/>
            <a:endParaRPr lang="en-US" sz="800" dirty="0" smtClean="0"/>
          </a:p>
          <a:p>
            <a:pPr algn="ctr"/>
            <a:r>
              <a:rPr lang="en-US" sz="1400" dirty="0" smtClean="0"/>
              <a:t>Pack Committee Chair</a:t>
            </a:r>
          </a:p>
          <a:p>
            <a:endParaRPr lang="en-US" sz="800" dirty="0"/>
          </a:p>
        </p:txBody>
      </p:sp>
      <p:sp>
        <p:nvSpPr>
          <p:cNvPr id="13" name="Rectangle 12"/>
          <p:cNvSpPr/>
          <p:nvPr/>
        </p:nvSpPr>
        <p:spPr>
          <a:xfrm>
            <a:off x="2674620" y="2132825"/>
            <a:ext cx="5090160" cy="2477276"/>
          </a:xfrm>
          <a:prstGeom prst="rect">
            <a:avLst/>
          </a:prstGeom>
          <a:noFill/>
          <a:ln>
            <a:solidFill>
              <a:srgbClr val="F4EE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649536" y="2455182"/>
            <a:ext cx="1069524" cy="1021883"/>
          </a:xfrm>
          <a:prstGeom prst="rect">
            <a:avLst/>
          </a:prstGeom>
          <a:noFill/>
        </p:spPr>
        <p:txBody>
          <a:bodyPr wrap="none" rtlCol="0">
            <a:spAutoFit/>
          </a:bodyPr>
          <a:lstStyle/>
          <a:p>
            <a:pPr algn="ctr">
              <a:lnSpc>
                <a:spcPct val="150000"/>
              </a:lnSpc>
            </a:pPr>
            <a:r>
              <a:rPr lang="en-US" sz="1400" dirty="0" smtClean="0">
                <a:solidFill>
                  <a:srgbClr val="F4EE00"/>
                </a:solidFill>
              </a:rPr>
              <a:t>Pack</a:t>
            </a:r>
          </a:p>
          <a:p>
            <a:pPr algn="ctr">
              <a:lnSpc>
                <a:spcPct val="150000"/>
              </a:lnSpc>
            </a:pPr>
            <a:r>
              <a:rPr lang="en-US" sz="1400" dirty="0" smtClean="0">
                <a:solidFill>
                  <a:srgbClr val="F4EE00"/>
                </a:solidFill>
              </a:rPr>
              <a:t>Leadership</a:t>
            </a:r>
          </a:p>
          <a:p>
            <a:pPr algn="ctr">
              <a:lnSpc>
                <a:spcPct val="150000"/>
              </a:lnSpc>
            </a:pPr>
            <a:r>
              <a:rPr lang="en-US" sz="1400" dirty="0" smtClean="0">
                <a:solidFill>
                  <a:srgbClr val="F4EE00"/>
                </a:solidFill>
              </a:rPr>
              <a:t>Team</a:t>
            </a:r>
            <a:endParaRPr lang="en-US" sz="1400" dirty="0">
              <a:solidFill>
                <a:srgbClr val="F4EE00"/>
              </a:solidFill>
            </a:endParaRPr>
          </a:p>
        </p:txBody>
      </p:sp>
      <p:sp>
        <p:nvSpPr>
          <p:cNvPr id="16" name="TextBox 15"/>
          <p:cNvSpPr txBox="1"/>
          <p:nvPr/>
        </p:nvSpPr>
        <p:spPr>
          <a:xfrm>
            <a:off x="1531620" y="4960394"/>
            <a:ext cx="1889760" cy="830997"/>
          </a:xfrm>
          <a:prstGeom prst="rect">
            <a:avLst/>
          </a:prstGeom>
          <a:noFill/>
        </p:spPr>
        <p:txBody>
          <a:bodyPr wrap="square" rtlCol="0">
            <a:spAutoFit/>
          </a:bodyPr>
          <a:lstStyle/>
          <a:p>
            <a:pPr algn="ctr"/>
            <a:r>
              <a:rPr lang="en-US" sz="1200" dirty="0">
                <a:solidFill>
                  <a:srgbClr val="F4EE00"/>
                </a:solidFill>
              </a:rPr>
              <a:t>The Pack Leadership Team meets once a month to plan the agenda and share ideas.</a:t>
            </a:r>
            <a:endParaRPr lang="en-US" sz="1200" dirty="0"/>
          </a:p>
        </p:txBody>
      </p:sp>
      <p:sp>
        <p:nvSpPr>
          <p:cNvPr id="17" name="TextBox 16"/>
          <p:cNvSpPr txBox="1"/>
          <p:nvPr/>
        </p:nvSpPr>
        <p:spPr>
          <a:xfrm>
            <a:off x="7078980" y="4868061"/>
            <a:ext cx="1889760" cy="1015663"/>
          </a:xfrm>
          <a:prstGeom prst="rect">
            <a:avLst/>
          </a:prstGeom>
          <a:noFill/>
        </p:spPr>
        <p:txBody>
          <a:bodyPr wrap="square" rtlCol="0">
            <a:spAutoFit/>
          </a:bodyPr>
          <a:lstStyle/>
          <a:p>
            <a:pPr algn="ctr"/>
            <a:r>
              <a:rPr lang="en-US" sz="1200" dirty="0" smtClean="0">
                <a:solidFill>
                  <a:srgbClr val="F4EE00"/>
                </a:solidFill>
              </a:rPr>
              <a:t>Parents, Chartered Org representatives, and district representatives are welcome at any leadership meeting.</a:t>
            </a:r>
            <a:endParaRPr lang="en-US" sz="1200" dirty="0"/>
          </a:p>
        </p:txBody>
      </p:sp>
      <p:sp>
        <p:nvSpPr>
          <p:cNvPr id="18" name="TextBox 17"/>
          <p:cNvSpPr txBox="1"/>
          <p:nvPr/>
        </p:nvSpPr>
        <p:spPr>
          <a:xfrm>
            <a:off x="3946207" y="2784514"/>
            <a:ext cx="2595563" cy="553998"/>
          </a:xfrm>
          <a:prstGeom prst="rect">
            <a:avLst/>
          </a:prstGeom>
          <a:solidFill>
            <a:srgbClr val="F4EE00"/>
          </a:solidFill>
          <a:effectLst>
            <a:outerShdw blurRad="50800" dist="38100" dir="2700000" algn="tl" rotWithShape="0">
              <a:prstClr val="black">
                <a:alpha val="40000"/>
              </a:prstClr>
            </a:outerShdw>
          </a:effectLst>
        </p:spPr>
        <p:txBody>
          <a:bodyPr wrap="square" rtlCol="0">
            <a:spAutoFit/>
          </a:bodyPr>
          <a:lstStyle/>
          <a:p>
            <a:pPr algn="ctr"/>
            <a:endParaRPr lang="en-US" sz="800" dirty="0" smtClean="0"/>
          </a:p>
          <a:p>
            <a:pPr algn="ctr"/>
            <a:r>
              <a:rPr lang="en-US" sz="1400" dirty="0" err="1" smtClean="0"/>
              <a:t>Cubmaster</a:t>
            </a:r>
            <a:r>
              <a:rPr lang="en-US" sz="1400" dirty="0" smtClean="0"/>
              <a:t> and Assistant</a:t>
            </a:r>
          </a:p>
          <a:p>
            <a:endParaRPr lang="en-US" sz="800" dirty="0"/>
          </a:p>
        </p:txBody>
      </p:sp>
      <p:sp>
        <p:nvSpPr>
          <p:cNvPr id="15"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42926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ketch Rockwell" pitchFamily="2" charset="0"/>
                <a:ea typeface="Trebuchet MS" pitchFamily="34" charset="0"/>
                <a:cs typeface="Trebuchet MS" pitchFamily="34" charset="0"/>
              </a:rPr>
              <a:t>The </a:t>
            </a:r>
            <a:r>
              <a:rPr lang="en-US" dirty="0" smtClean="0">
                <a:latin typeface="Sketch Rockwell" pitchFamily="2" charset="0"/>
                <a:ea typeface="Trebuchet MS" pitchFamily="34" charset="0"/>
                <a:cs typeface="Trebuchet MS" pitchFamily="34" charset="0"/>
              </a:rPr>
              <a:t>Duties of All Leaders</a:t>
            </a:r>
            <a:endParaRPr lang="en-US" dirty="0"/>
          </a:p>
        </p:txBody>
      </p:sp>
      <p:sp>
        <p:nvSpPr>
          <p:cNvPr id="3" name="Content Placeholder 2"/>
          <p:cNvSpPr>
            <a:spLocks noGrp="1"/>
          </p:cNvSpPr>
          <p:nvPr>
            <p:ph idx="1"/>
          </p:nvPr>
        </p:nvSpPr>
        <p:spPr>
          <a:xfrm>
            <a:off x="1676400" y="1600201"/>
            <a:ext cx="7239000" cy="2049780"/>
          </a:xfrm>
        </p:spPr>
        <p:txBody>
          <a:bodyPr/>
          <a:lstStyle/>
          <a:p>
            <a:r>
              <a:rPr lang="en-US" dirty="0" smtClean="0"/>
              <a:t>Follow the Scout Oath and Law</a:t>
            </a:r>
          </a:p>
          <a:p>
            <a:pPr marL="571500" lvl="1" indent="0">
              <a:buNone/>
            </a:pPr>
            <a:r>
              <a:rPr lang="en-US" sz="2000" dirty="0" smtClean="0"/>
              <a:t>Cub Scouts and their parents learn from examples.  If you are loyal, your son will be loyal. If you are helpful, other parents will want to be helpful.  If you are friendly, we will have a pack of friends. </a:t>
            </a:r>
            <a:r>
              <a:rPr lang="en-US" dirty="0" smtClean="0"/>
              <a:t/>
            </a:r>
            <a:br>
              <a:rPr lang="en-US" dirty="0" smtClean="0"/>
            </a:br>
            <a:endParaRPr lang="en-US" dirty="0" smtClean="0"/>
          </a:p>
        </p:txBody>
      </p:sp>
      <p:sp>
        <p:nvSpPr>
          <p:cNvPr id="4" name="Content Placeholder 2"/>
          <p:cNvSpPr txBox="1">
            <a:spLocks/>
          </p:cNvSpPr>
          <p:nvPr/>
        </p:nvSpPr>
        <p:spPr bwMode="auto">
          <a:xfrm>
            <a:off x="1630680" y="3809998"/>
            <a:ext cx="7239000" cy="226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chemeClr val="bg1"/>
                </a:solidFill>
                <a:latin typeface="Trebuchet MS"/>
                <a:ea typeface="Trebuchet MS"/>
                <a:cs typeface="Trebuchet MS"/>
              </a:defRPr>
            </a:lvl1pPr>
            <a:lvl2pPr marL="742950" indent="-285750" algn="l" defTabSz="457200" rtl="0" eaLnBrk="1" fontAlgn="base" hangingPunct="1">
              <a:spcBef>
                <a:spcPct val="20000"/>
              </a:spcBef>
              <a:spcAft>
                <a:spcPct val="0"/>
              </a:spcAft>
              <a:buFont typeface="Arial" charset="0"/>
              <a:buChar char="–"/>
              <a:defRPr sz="2200" kern="1200">
                <a:solidFill>
                  <a:schemeClr val="bg1"/>
                </a:solidFill>
                <a:latin typeface="Trebuchet MS"/>
                <a:ea typeface="Trebuchet MS"/>
                <a:cs typeface="Trebuchet MS"/>
              </a:defRPr>
            </a:lvl2pPr>
            <a:lvl3pPr marL="1143000" indent="-228600" algn="l" defTabSz="457200" rtl="0" eaLnBrk="1" fontAlgn="base" hangingPunct="1">
              <a:spcBef>
                <a:spcPct val="20000"/>
              </a:spcBef>
              <a:spcAft>
                <a:spcPct val="0"/>
              </a:spcAft>
              <a:buFont typeface="Arial" charset="0"/>
              <a:buChar char="•"/>
              <a:defRPr sz="2000" kern="1200">
                <a:solidFill>
                  <a:schemeClr val="bg1"/>
                </a:solidFill>
                <a:latin typeface="Trebuchet MS"/>
                <a:ea typeface="Trebuchet MS"/>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bg1"/>
                </a:solidFill>
                <a:latin typeface="Trebuchet MS"/>
                <a:ea typeface="Trebuchet MS"/>
                <a:cs typeface="Trebuchet MS"/>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Trebuchet MS"/>
                <a:ea typeface="Trebuchet MS"/>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Represent Pack 811, and the BSA</a:t>
            </a:r>
          </a:p>
          <a:p>
            <a:pPr marL="571500" lvl="1" indent="0">
              <a:buFont typeface="Arial" charset="0"/>
              <a:buNone/>
            </a:pPr>
            <a:r>
              <a:rPr lang="en-US" sz="2000" dirty="0" smtClean="0"/>
              <a:t>Once you put on that uniform, people will look to you for answers, or as a sounding board.  Always present Scouting in a positive way and encourage other families to join.  Learn as much as you can so you can educate others as well.</a:t>
            </a:r>
          </a:p>
        </p:txBody>
      </p:sp>
      <p:sp>
        <p:nvSpPr>
          <p:cNvPr id="5"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10645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ketch Rockwell" pitchFamily="2" charset="0"/>
                <a:ea typeface="Trebuchet MS" pitchFamily="34" charset="0"/>
                <a:cs typeface="Trebuchet MS" pitchFamily="34" charset="0"/>
              </a:rPr>
              <a:t>The </a:t>
            </a:r>
            <a:r>
              <a:rPr lang="en-US" dirty="0" smtClean="0">
                <a:latin typeface="Sketch Rockwell" pitchFamily="2" charset="0"/>
                <a:ea typeface="Trebuchet MS" pitchFamily="34" charset="0"/>
                <a:cs typeface="Trebuchet MS" pitchFamily="34" charset="0"/>
              </a:rPr>
              <a:t>Duties of All Leaders</a:t>
            </a:r>
            <a:endParaRPr lang="en-US" dirty="0"/>
          </a:p>
        </p:txBody>
      </p:sp>
      <p:sp>
        <p:nvSpPr>
          <p:cNvPr id="3" name="Content Placeholder 2"/>
          <p:cNvSpPr>
            <a:spLocks noGrp="1"/>
          </p:cNvSpPr>
          <p:nvPr>
            <p:ph idx="1"/>
          </p:nvPr>
        </p:nvSpPr>
        <p:spPr>
          <a:xfrm>
            <a:off x="1676400" y="1600200"/>
            <a:ext cx="7239000" cy="4587240"/>
          </a:xfrm>
        </p:spPr>
        <p:txBody>
          <a:bodyPr/>
          <a:lstStyle/>
          <a:p>
            <a:r>
              <a:rPr lang="en-US" dirty="0" smtClean="0"/>
              <a:t>Get Trained!</a:t>
            </a:r>
          </a:p>
          <a:p>
            <a:pPr marL="571500" lvl="1" indent="0">
              <a:buNone/>
            </a:pPr>
            <a:r>
              <a:rPr lang="en-US" sz="2000" dirty="0" smtClean="0"/>
              <a:t>Learning Never Stops! The following is the minimum training all leaders should take (the first 4 are available on-line):</a:t>
            </a:r>
            <a:br>
              <a:rPr lang="en-US" sz="2000" dirty="0" smtClean="0"/>
            </a:br>
            <a:endParaRPr lang="en-US" sz="2000" dirty="0" smtClean="0"/>
          </a:p>
          <a:p>
            <a:pPr lvl="1"/>
            <a:r>
              <a:rPr lang="en-US" sz="2000" dirty="0" smtClean="0"/>
              <a:t>Youth Protection Training (YPT)</a:t>
            </a:r>
          </a:p>
          <a:p>
            <a:pPr lvl="1"/>
            <a:r>
              <a:rPr lang="en-US" sz="2000" dirty="0" smtClean="0"/>
              <a:t>Fast Start Training for your position</a:t>
            </a:r>
          </a:p>
          <a:p>
            <a:pPr lvl="1"/>
            <a:r>
              <a:rPr lang="en-US" sz="2000" dirty="0" smtClean="0"/>
              <a:t>This is Scouting</a:t>
            </a:r>
          </a:p>
          <a:p>
            <a:pPr lvl="1"/>
            <a:r>
              <a:rPr lang="en-US" sz="2000" dirty="0" smtClean="0"/>
              <a:t>Position Specific Training for your position</a:t>
            </a:r>
          </a:p>
          <a:p>
            <a:pPr lvl="1"/>
            <a:r>
              <a:rPr lang="en-US" sz="2000" dirty="0" smtClean="0"/>
              <a:t>BALOO (Basic Adult Leader Outdoor Orientation)</a:t>
            </a:r>
          </a:p>
          <a:p>
            <a:pPr lvl="1"/>
            <a:r>
              <a:rPr lang="en-US" sz="2000" dirty="0" smtClean="0"/>
              <a:t>First Aid / CPR Certification</a:t>
            </a:r>
          </a:p>
        </p:txBody>
      </p:sp>
      <p:sp>
        <p:nvSpPr>
          <p:cNvPr id="4" name="Right Brace 3"/>
          <p:cNvSpPr/>
          <p:nvPr/>
        </p:nvSpPr>
        <p:spPr>
          <a:xfrm>
            <a:off x="6720609" y="3417455"/>
            <a:ext cx="194541" cy="672550"/>
          </a:xfrm>
          <a:prstGeom prst="rightBrace">
            <a:avLst/>
          </a:prstGeom>
          <a:ln>
            <a:solidFill>
              <a:srgbClr val="F4EE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7084695" y="3553675"/>
            <a:ext cx="1165860" cy="400110"/>
          </a:xfrm>
          <a:prstGeom prst="rect">
            <a:avLst/>
          </a:prstGeom>
          <a:noFill/>
        </p:spPr>
        <p:txBody>
          <a:bodyPr wrap="square" rtlCol="0">
            <a:spAutoFit/>
          </a:bodyPr>
          <a:lstStyle/>
          <a:p>
            <a:r>
              <a:rPr lang="en-US" sz="1000" i="1" dirty="0" smtClean="0">
                <a:solidFill>
                  <a:srgbClr val="F4EE00"/>
                </a:solidFill>
              </a:rPr>
              <a:t>Needed in order to register</a:t>
            </a:r>
            <a:endParaRPr lang="en-US" sz="1000" i="1" dirty="0">
              <a:solidFill>
                <a:srgbClr val="F4EE00"/>
              </a:solidFill>
            </a:endParaRPr>
          </a:p>
        </p:txBody>
      </p:sp>
      <p:sp>
        <p:nvSpPr>
          <p:cNvPr id="7" name="Right Brace 6"/>
          <p:cNvSpPr/>
          <p:nvPr/>
        </p:nvSpPr>
        <p:spPr>
          <a:xfrm>
            <a:off x="7492365" y="4096285"/>
            <a:ext cx="175260" cy="688479"/>
          </a:xfrm>
          <a:prstGeom prst="rightBrace">
            <a:avLst/>
          </a:prstGeom>
          <a:ln>
            <a:solidFill>
              <a:srgbClr val="F4EE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7707630" y="4200891"/>
            <a:ext cx="1085850" cy="553998"/>
          </a:xfrm>
          <a:prstGeom prst="rect">
            <a:avLst/>
          </a:prstGeom>
          <a:noFill/>
        </p:spPr>
        <p:txBody>
          <a:bodyPr wrap="square" rtlCol="0">
            <a:spAutoFit/>
          </a:bodyPr>
          <a:lstStyle/>
          <a:p>
            <a:r>
              <a:rPr lang="en-US" sz="1000" i="1" dirty="0" smtClean="0">
                <a:solidFill>
                  <a:srgbClr val="F4EE00"/>
                </a:solidFill>
              </a:rPr>
              <a:t>Needed in order to wear “trained” patch</a:t>
            </a:r>
            <a:endParaRPr lang="en-US" sz="1000" i="1" dirty="0">
              <a:solidFill>
                <a:srgbClr val="F4EE00"/>
              </a:solidFill>
            </a:endParaRPr>
          </a:p>
        </p:txBody>
      </p:sp>
      <p:sp>
        <p:nvSpPr>
          <p:cNvPr id="10" name="TextBox 9"/>
          <p:cNvSpPr txBox="1"/>
          <p:nvPr/>
        </p:nvSpPr>
        <p:spPr>
          <a:xfrm>
            <a:off x="7288530" y="5740480"/>
            <a:ext cx="1504950" cy="553998"/>
          </a:xfrm>
          <a:prstGeom prst="rect">
            <a:avLst/>
          </a:prstGeom>
          <a:noFill/>
        </p:spPr>
        <p:txBody>
          <a:bodyPr wrap="square" rtlCol="0">
            <a:spAutoFit/>
          </a:bodyPr>
          <a:lstStyle/>
          <a:p>
            <a:r>
              <a:rPr lang="en-US" sz="1000" i="1" dirty="0" smtClean="0">
                <a:solidFill>
                  <a:srgbClr val="F4EE00"/>
                </a:solidFill>
              </a:rPr>
              <a:t>Needed in order for the pack or den to go on overnight trips</a:t>
            </a:r>
            <a:endParaRPr lang="en-US" sz="1000" i="1" dirty="0">
              <a:solidFill>
                <a:srgbClr val="F4EE00"/>
              </a:solidFill>
            </a:endParaRPr>
          </a:p>
        </p:txBody>
      </p:sp>
      <p:sp>
        <p:nvSpPr>
          <p:cNvPr id="11" name="Right Brace 10"/>
          <p:cNvSpPr/>
          <p:nvPr/>
        </p:nvSpPr>
        <p:spPr>
          <a:xfrm rot="2340000">
            <a:off x="7743211" y="4953522"/>
            <a:ext cx="190518" cy="864663"/>
          </a:xfrm>
          <a:prstGeom prst="rightBrace">
            <a:avLst/>
          </a:prstGeom>
          <a:ln>
            <a:solidFill>
              <a:srgbClr val="F4EE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313368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8" grpId="0"/>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ketch Rockwell" pitchFamily="2" charset="0"/>
                <a:ea typeface="Trebuchet MS" pitchFamily="34" charset="0"/>
                <a:cs typeface="Trebuchet MS" pitchFamily="34" charset="0"/>
              </a:rPr>
              <a:t>The </a:t>
            </a:r>
            <a:r>
              <a:rPr lang="en-US" dirty="0" smtClean="0">
                <a:latin typeface="Sketch Rockwell" pitchFamily="2" charset="0"/>
                <a:ea typeface="Trebuchet MS" pitchFamily="34" charset="0"/>
                <a:cs typeface="Trebuchet MS" pitchFamily="34" charset="0"/>
              </a:rPr>
              <a:t>Duties of All Leaders</a:t>
            </a:r>
            <a:endParaRPr lang="en-US" dirty="0"/>
          </a:p>
        </p:txBody>
      </p:sp>
      <p:sp>
        <p:nvSpPr>
          <p:cNvPr id="3" name="Content Placeholder 2"/>
          <p:cNvSpPr>
            <a:spLocks noGrp="1"/>
          </p:cNvSpPr>
          <p:nvPr>
            <p:ph idx="1"/>
          </p:nvPr>
        </p:nvSpPr>
        <p:spPr>
          <a:xfrm>
            <a:off x="1708727" y="1489363"/>
            <a:ext cx="7239000" cy="2269836"/>
          </a:xfrm>
        </p:spPr>
        <p:txBody>
          <a:bodyPr/>
          <a:lstStyle/>
          <a:p>
            <a:r>
              <a:rPr lang="en-US" dirty="0" smtClean="0"/>
              <a:t>Wear the Leader Uniform with Pride</a:t>
            </a:r>
          </a:p>
          <a:p>
            <a:pPr marL="571500" lvl="1" indent="0">
              <a:buNone/>
            </a:pPr>
            <a:r>
              <a:rPr lang="en-US" sz="2000" dirty="0" smtClean="0"/>
              <a:t>Again, we teach by example.  The Cub Scout Uniform is a method to help build pride, loyalty, and self-respect in boys.  This method will not be effective if leaders do not show their pride and self –respect with their uniform. </a:t>
            </a:r>
          </a:p>
          <a:p>
            <a:pPr marL="571500" lvl="1" indent="0">
              <a:buNone/>
            </a:pPr>
            <a:endParaRPr lang="en-US" dirty="0"/>
          </a:p>
          <a:p>
            <a:pPr marL="736600" lvl="1" indent="0">
              <a:buNone/>
            </a:pPr>
            <a:r>
              <a:rPr lang="en-US" dirty="0" smtClean="0"/>
              <a:t/>
            </a:r>
            <a:br>
              <a:rPr lang="en-US" dirty="0" smtClean="0"/>
            </a:br>
            <a:endParaRPr lang="en-US" dirty="0" smtClean="0"/>
          </a:p>
        </p:txBody>
      </p:sp>
      <p:sp>
        <p:nvSpPr>
          <p:cNvPr id="12" name="Content Placeholder 2"/>
          <p:cNvSpPr txBox="1">
            <a:spLocks/>
          </p:cNvSpPr>
          <p:nvPr/>
        </p:nvSpPr>
        <p:spPr bwMode="auto">
          <a:xfrm>
            <a:off x="1708727" y="3729180"/>
            <a:ext cx="7239000" cy="254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chemeClr val="bg1"/>
                </a:solidFill>
                <a:latin typeface="Trebuchet MS"/>
                <a:ea typeface="Trebuchet MS"/>
                <a:cs typeface="Trebuchet MS"/>
              </a:defRPr>
            </a:lvl1pPr>
            <a:lvl2pPr marL="742950" indent="-285750" algn="l" defTabSz="457200" rtl="0" eaLnBrk="1" fontAlgn="base" hangingPunct="1">
              <a:spcBef>
                <a:spcPct val="20000"/>
              </a:spcBef>
              <a:spcAft>
                <a:spcPct val="0"/>
              </a:spcAft>
              <a:buFont typeface="Arial" charset="0"/>
              <a:buChar char="–"/>
              <a:defRPr sz="2200" kern="1200">
                <a:solidFill>
                  <a:schemeClr val="bg1"/>
                </a:solidFill>
                <a:latin typeface="Trebuchet MS"/>
                <a:ea typeface="Trebuchet MS"/>
                <a:cs typeface="Trebuchet MS"/>
              </a:defRPr>
            </a:lvl2pPr>
            <a:lvl3pPr marL="1143000" indent="-228600" algn="l" defTabSz="457200" rtl="0" eaLnBrk="1" fontAlgn="base" hangingPunct="1">
              <a:spcBef>
                <a:spcPct val="20000"/>
              </a:spcBef>
              <a:spcAft>
                <a:spcPct val="0"/>
              </a:spcAft>
              <a:buFont typeface="Arial" charset="0"/>
              <a:buChar char="•"/>
              <a:defRPr sz="2000" kern="1200">
                <a:solidFill>
                  <a:schemeClr val="bg1"/>
                </a:solidFill>
                <a:latin typeface="Trebuchet MS"/>
                <a:ea typeface="Trebuchet MS"/>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bg1"/>
                </a:solidFill>
                <a:latin typeface="Trebuchet MS"/>
                <a:ea typeface="Trebuchet MS"/>
                <a:cs typeface="Trebuchet MS"/>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Trebuchet MS"/>
                <a:ea typeface="Trebuchet MS"/>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Be a Leader to All Boys</a:t>
            </a:r>
          </a:p>
          <a:p>
            <a:pPr marL="571500" lvl="1" indent="0">
              <a:buFont typeface="Arial" charset="0"/>
              <a:buNone/>
            </a:pPr>
            <a:r>
              <a:rPr lang="en-US" sz="2000" dirty="0" smtClean="0"/>
              <a:t>Parents usually become a leader to make sure their own son has a great experience.  This is absolutely commendable.  It is our job, however, to make sure all Scouts have a great experience. Just like you would want your son’s teacher to be fair to all students, so must we be sure all Scouts are treated equal.</a:t>
            </a:r>
          </a:p>
          <a:p>
            <a:pPr marL="736600" lvl="1" indent="0">
              <a:buFont typeface="Arial" charset="0"/>
              <a:buNone/>
            </a:pPr>
            <a:r>
              <a:rPr lang="en-US" dirty="0" smtClean="0"/>
              <a:t/>
            </a:r>
            <a:br>
              <a:rPr lang="en-US" dirty="0" smtClean="0"/>
            </a:br>
            <a:endParaRPr lang="en-US" dirty="0" smtClean="0"/>
          </a:p>
        </p:txBody>
      </p:sp>
      <p:sp>
        <p:nvSpPr>
          <p:cNvPr id="5" name="Title 1"/>
          <p:cNvSpPr txBox="1">
            <a:spLocks/>
          </p:cNvSpPr>
          <p:nvPr/>
        </p:nvSpPr>
        <p:spPr bwMode="auto">
          <a:xfrm>
            <a:off x="1524000" y="6324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rgbClr val="FFFFFF"/>
                </a:solidFill>
                <a:latin typeface="Trebuchet MS"/>
                <a:ea typeface="Trebuchet MS"/>
                <a:cs typeface="Trebuchet MS"/>
              </a:defRPr>
            </a:lvl1pPr>
            <a:lvl2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2pPr>
            <a:lvl3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3pPr>
            <a:lvl4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4pPr>
            <a:lvl5pPr algn="l" defTabSz="457200" rtl="0" eaLnBrk="1" fontAlgn="base" hangingPunct="1">
              <a:spcBef>
                <a:spcPct val="0"/>
              </a:spcBef>
              <a:spcAft>
                <a:spcPct val="0"/>
              </a:spcAft>
              <a:defRPr sz="4000">
                <a:solidFill>
                  <a:srgbClr val="FFFFFF"/>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6pPr>
            <a:lvl7pPr marL="9144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7pPr>
            <a:lvl8pPr marL="13716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8pPr>
            <a:lvl9pPr marL="1828800" algn="l" defTabSz="457200" rtl="0" eaLnBrk="1" fontAlgn="base" hangingPunct="1">
              <a:spcBef>
                <a:spcPct val="0"/>
              </a:spcBef>
              <a:spcAft>
                <a:spcPct val="0"/>
              </a:spcAft>
              <a:defRPr sz="4000" b="1">
                <a:solidFill>
                  <a:srgbClr val="FFFFFF"/>
                </a:solidFill>
                <a:latin typeface="Helvetica" pitchFamily="-65" charset="0"/>
                <a:ea typeface="Geneva" pitchFamily="-65" charset="-128"/>
              </a:defRPr>
            </a:lvl9pPr>
          </a:lstStyle>
          <a:p>
            <a:r>
              <a:rPr lang="en-US" sz="1200" dirty="0" smtClean="0">
                <a:latin typeface="Sketch Rockwell" pitchFamily="2" charset="0"/>
                <a:ea typeface="Trebuchet MS" pitchFamily="34" charset="0"/>
                <a:cs typeface="Trebuchet MS" pitchFamily="34" charset="0"/>
              </a:rPr>
              <a:t>New Leader Orientation</a:t>
            </a:r>
            <a:endParaRPr lang="en-US" sz="1200" dirty="0"/>
          </a:p>
        </p:txBody>
      </p:sp>
    </p:spTree>
    <p:extLst>
      <p:ext uri="{BB962C8B-B14F-4D97-AF65-F5344CB8AC3E}">
        <p14:creationId xmlns:p14="http://schemas.microsoft.com/office/powerpoint/2010/main" val="18216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theme/theme1.xml><?xml version="1.0" encoding="utf-8"?>
<a:theme xmlns:a="http://schemas.openxmlformats.org/drawingml/2006/main" name="pack811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Title &amp; Bullets - 2 Column">
    <a:majorFont>
      <a:latin typeface="Palatino"/>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pack811_powerpoint_template</Template>
  <TotalTime>1108</TotalTime>
  <Words>2273</Words>
  <Application>Microsoft Office PowerPoint</Application>
  <PresentationFormat>On-screen Show (4:3)</PresentationFormat>
  <Paragraphs>325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pack811_powerpoint_template</vt:lpstr>
      <vt:lpstr>New Leader Orientation</vt:lpstr>
      <vt:lpstr>The Vision of the BSA</vt:lpstr>
      <vt:lpstr>The Scout Oath and Law</vt:lpstr>
      <vt:lpstr>What’s the Difference Between  Cub Scouts and Boy Scouts?</vt:lpstr>
      <vt:lpstr>The Scouting Organization</vt:lpstr>
      <vt:lpstr>The Pack 811 Organization</vt:lpstr>
      <vt:lpstr>The Duties of All Leaders</vt:lpstr>
      <vt:lpstr>The Duties of All Leaders</vt:lpstr>
      <vt:lpstr>The Duties of All Leaders</vt:lpstr>
      <vt:lpstr>The Duties of All Leaders</vt:lpstr>
      <vt:lpstr>Leader Positions</vt:lpstr>
      <vt:lpstr>The Pack Committee</vt:lpstr>
      <vt:lpstr>Den Leaders</vt:lpstr>
      <vt:lpstr>Position Specific Duties</vt:lpstr>
      <vt:lpstr>Communication</vt:lpstr>
      <vt:lpstr>Website Postings</vt:lpstr>
      <vt:lpstr>Website Postings</vt:lpstr>
      <vt:lpstr>E-mails</vt:lpstr>
      <vt:lpstr>Calendar</vt:lpstr>
      <vt:lpstr>Meeting Room Reservations</vt:lpstr>
      <vt:lpstr>Money </vt:lpstr>
      <vt:lpstr>Money </vt:lpstr>
      <vt:lpstr>When Do I Wear a Uniform?</vt:lpstr>
      <vt:lpstr>ScoutTrack</vt:lpstr>
      <vt:lpstr>Leader Resources</vt:lpstr>
      <vt:lpstr>Leader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Leader Orientation</dc:title>
  <dc:creator>Jim Remley</dc:creator>
  <cp:lastModifiedBy>Jim Remley</cp:lastModifiedBy>
  <cp:revision>65</cp:revision>
  <dcterms:created xsi:type="dcterms:W3CDTF">2014-04-29T19:06:45Z</dcterms:created>
  <dcterms:modified xsi:type="dcterms:W3CDTF">2014-09-25T19:48:29Z</dcterms:modified>
</cp:coreProperties>
</file>